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6" r:id="rId3"/>
    <p:sldId id="273" r:id="rId4"/>
    <p:sldId id="267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9" r:id="rId14"/>
    <p:sldId id="270" r:id="rId15"/>
    <p:sldId id="275" r:id="rId16"/>
    <p:sldId id="276" r:id="rId17"/>
    <p:sldId id="277" r:id="rId18"/>
    <p:sldId id="278" r:id="rId19"/>
    <p:sldId id="284" r:id="rId20"/>
    <p:sldId id="294" r:id="rId21"/>
    <p:sldId id="271" r:id="rId22"/>
    <p:sldId id="272" r:id="rId23"/>
    <p:sldId id="292" r:id="rId24"/>
    <p:sldId id="293" r:id="rId25"/>
    <p:sldId id="286" r:id="rId26"/>
    <p:sldId id="287" r:id="rId27"/>
    <p:sldId id="288" r:id="rId28"/>
    <p:sldId id="289" r:id="rId29"/>
    <p:sldId id="290" r:id="rId30"/>
    <p:sldId id="291" r:id="rId31"/>
    <p:sldId id="263" r:id="rId32"/>
    <p:sldId id="281" r:id="rId33"/>
    <p:sldId id="283" r:id="rId3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958" autoAdjust="0"/>
  </p:normalViewPr>
  <p:slideViewPr>
    <p:cSldViewPr snapToGrid="0" snapToObjects="1">
      <p:cViewPr varScale="1">
        <p:scale>
          <a:sx n="92" d="100"/>
          <a:sy n="92" d="100"/>
        </p:scale>
        <p:origin x="-6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889BE-6D01-C94F-8D5C-8D5211A9CE6E}" type="datetimeFigureOut">
              <a:rPr kumimoji="1" lang="ja-JP" altLang="en-US" smtClean="0"/>
              <a:t>2017/07/04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87BCF-18AB-264A-A134-045D8D015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9543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95621-3942-0745-A48F-95F5BD1F6736}" type="datetimeFigureOut">
              <a:rPr kumimoji="1" lang="ja-JP" altLang="en-US" smtClean="0"/>
              <a:t>2017/07/04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814C-82C5-B64D-8D97-9192A7BAE8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1356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51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031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631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75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259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91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059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33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60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93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6569228"/>
            <a:ext cx="9144000" cy="3005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6064" y="-16662"/>
            <a:ext cx="9179277" cy="6297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9864"/>
            <a:ext cx="9143999" cy="603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569228"/>
            <a:ext cx="2133600" cy="2727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altLang="ja-JP" smtClean="0"/>
              <a:t>2017/05/02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569228"/>
            <a:ext cx="2895600" cy="268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</a:defRPr>
            </a:lvl1pPr>
          </a:lstStyle>
          <a:p>
            <a:r>
              <a:rPr lang="ja-JP" altLang="en-US" smtClean="0"/>
              <a:t>若手ゼミ１周目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569228"/>
            <a:ext cx="2133600" cy="268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fld id="{EBC1EB8B-044C-B542-BBAD-D1F49755EE7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886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rgbClr val="FFFFFF"/>
          </a:solidFill>
          <a:latin typeface="ヒラギノ角ゴ Pro W3"/>
          <a:ea typeface="ヒラギノ角ゴ Pro W3"/>
          <a:cs typeface="ヒラギノ角ゴ Pro W3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50.emf"/><Relationship Id="rId13" Type="http://schemas.openxmlformats.org/officeDocument/2006/relationships/image" Target="../media/image51.emf"/><Relationship Id="rId1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png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46.emf"/><Relationship Id="rId9" Type="http://schemas.openxmlformats.org/officeDocument/2006/relationships/image" Target="../media/image47.emf"/><Relationship Id="rId10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9" Type="http://schemas.openxmlformats.org/officeDocument/2006/relationships/image" Target="../media/image60.emf"/><Relationship Id="rId10" Type="http://schemas.openxmlformats.org/officeDocument/2006/relationships/image" Target="../media/image61.emf"/><Relationship Id="rId11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emf"/><Relationship Id="rId10" Type="http://schemas.openxmlformats.org/officeDocument/2006/relationships/image" Target="../media/image71.emf"/><Relationship Id="rId11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6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80.png"/><Relationship Id="rId5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7" Type="http://schemas.openxmlformats.org/officeDocument/2006/relationships/image" Target="../media/image62.emf"/><Relationship Id="rId8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4" Type="http://schemas.openxmlformats.org/officeDocument/2006/relationships/image" Target="../media/image102.emf"/><Relationship Id="rId5" Type="http://schemas.openxmlformats.org/officeDocument/2006/relationships/image" Target="../media/image77.emf"/><Relationship Id="rId6" Type="http://schemas.openxmlformats.org/officeDocument/2006/relationships/image" Target="../media/image78.emf"/><Relationship Id="rId7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Relationship Id="rId11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emf"/><Relationship Id="rId12" Type="http://schemas.openxmlformats.org/officeDocument/2006/relationships/image" Target="../media/image33.emf"/><Relationship Id="rId13" Type="http://schemas.openxmlformats.org/officeDocument/2006/relationships/image" Target="../media/image34.emf"/><Relationship Id="rId14" Type="http://schemas.openxmlformats.org/officeDocument/2006/relationships/image" Target="../media/image35.emf"/><Relationship Id="rId15" Type="http://schemas.openxmlformats.org/officeDocument/2006/relationships/image" Target="../media/image36.emf"/><Relationship Id="rId16" Type="http://schemas.openxmlformats.org/officeDocument/2006/relationships/image" Target="../media/image37.emf"/><Relationship Id="rId17" Type="http://schemas.openxmlformats.org/officeDocument/2006/relationships/image" Target="../media/image38.emf"/><Relationship Id="rId18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9" Type="http://schemas.openxmlformats.org/officeDocument/2006/relationships/image" Target="../media/image30.emf"/><Relationship Id="rId10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659633"/>
            <a:ext cx="7772400" cy="1470025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1"/>
                </a:solidFill>
                <a:latin typeface="Helvetica"/>
                <a:cs typeface="Helvetica"/>
              </a:rPr>
              <a:t>A particle-based hybrid code for planet formation</a:t>
            </a:r>
            <a:endParaRPr kumimoji="1" lang="ja-JP" altLang="en-US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ja-JP" altLang="en-US" sz="2000" dirty="0" smtClean="0">
                <a:solidFill>
                  <a:srgbClr val="000000"/>
                </a:solidFill>
              </a:rPr>
              <a:t>名古屋大学大学院理学研究科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pPr algn="r"/>
            <a:r>
              <a:rPr lang="ja-JP" altLang="en-US" sz="2000" dirty="0" smtClean="0">
                <a:solidFill>
                  <a:srgbClr val="000000"/>
                </a:solidFill>
              </a:rPr>
              <a:t>素粒子宇宙物理学専攻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pPr algn="r"/>
            <a:r>
              <a:rPr kumimoji="1" lang="ja-JP" altLang="en-US" sz="2000" dirty="0" smtClean="0">
                <a:solidFill>
                  <a:srgbClr val="000000"/>
                </a:solidFill>
              </a:rPr>
              <a:t>理論宇宙物理学研究室（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Helvetica"/>
                <a:cs typeface="Helvetica"/>
              </a:rPr>
              <a:t>Ta</a:t>
            </a:r>
            <a:r>
              <a:rPr kumimoji="1" lang="ja-JP" altLang="en-US" sz="2000" dirty="0" smtClean="0">
                <a:solidFill>
                  <a:srgbClr val="000000"/>
                </a:solidFill>
              </a:rPr>
              <a:t>研）</a:t>
            </a:r>
            <a:endParaRPr kumimoji="1" lang="en-US" altLang="ja-JP" sz="2000" dirty="0" smtClean="0">
              <a:solidFill>
                <a:srgbClr val="000000"/>
              </a:solidFill>
            </a:endParaRPr>
          </a:p>
          <a:p>
            <a:pPr algn="r"/>
            <a:r>
              <a:rPr lang="ja-JP" altLang="en-US" sz="2000" dirty="0">
                <a:solidFill>
                  <a:srgbClr val="000000"/>
                </a:solidFill>
              </a:rPr>
              <a:t>博士前期課程１年</a:t>
            </a:r>
            <a:r>
              <a:rPr lang="ja-JP" altLang="en-US" sz="2000" dirty="0" smtClean="0">
                <a:solidFill>
                  <a:srgbClr val="000000"/>
                </a:solidFill>
              </a:rPr>
              <a:t>　磯谷和秀</a:t>
            </a:r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360960" y="3297030"/>
            <a:ext cx="443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>
                <a:latin typeface="Helvetica"/>
                <a:ea typeface="ヒラギノ角ゴ Pro W3"/>
                <a:cs typeface="Helvetica"/>
              </a:rPr>
              <a:t>Morishima</a:t>
            </a:r>
            <a:r>
              <a:rPr lang="en-US" altLang="ja-JP" dirty="0" smtClean="0">
                <a:latin typeface="Helvetica"/>
                <a:ea typeface="ヒラギノ角ゴ Pro W3"/>
                <a:cs typeface="Helvetica"/>
              </a:rPr>
              <a:t>, R., 2015. </a:t>
            </a:r>
            <a:r>
              <a:rPr lang="en-US" altLang="ja-JP" dirty="0">
                <a:latin typeface="Helvetica"/>
                <a:ea typeface="ヒラギノ角ゴ Pro W3"/>
                <a:cs typeface="Helvetica"/>
              </a:rPr>
              <a:t>Icarus 260, 368</a:t>
            </a:r>
            <a:r>
              <a:rPr lang="en-US" altLang="ja-JP" dirty="0" smtClean="0">
                <a:latin typeface="Helvetica"/>
                <a:ea typeface="ヒラギノ角ゴ Pro W3"/>
                <a:cs typeface="Helvetica"/>
              </a:rPr>
              <a:t>-395</a:t>
            </a:r>
            <a:endParaRPr kumimoji="1" lang="ja-JP" altLang="en-US" dirty="0">
              <a:latin typeface="Helvetica"/>
              <a:ea typeface="ヒラギノ角ゴ Pro W3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38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Method </a:t>
            </a:r>
            <a:r>
              <a:rPr lang="en-US" altLang="ja-JP" dirty="0" smtClean="0">
                <a:latin typeface="Helvetica"/>
                <a:cs typeface="Helvetica"/>
              </a:rPr>
              <a:t>4 - Judgement of Collision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10</a:t>
            </a:fld>
            <a:endParaRPr kumimoji="1" lang="ja-JP" alt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57200" y="963173"/>
            <a:ext cx="6486674" cy="369332"/>
            <a:chOff x="803488" y="1218645"/>
            <a:chExt cx="6486674" cy="369332"/>
          </a:xfrm>
        </p:grpSpPr>
        <p:sp>
          <p:nvSpPr>
            <p:cNvPr id="13" name="テキスト ボックス 12"/>
            <p:cNvSpPr txBox="1"/>
            <p:nvPr/>
          </p:nvSpPr>
          <p:spPr>
            <a:xfrm>
              <a:off x="803488" y="1218645"/>
              <a:ext cx="6199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kumimoji="1" lang="en-US" altLang="ja-JP" dirty="0" smtClean="0">
                  <a:latin typeface="Helvetica"/>
                  <a:cs typeface="Helvetica"/>
                </a:rPr>
                <a:t>the expected </a:t>
              </a:r>
              <a:r>
                <a:rPr lang="en-US" altLang="ja-JP" b="1" dirty="0">
                  <a:latin typeface="Helvetica"/>
                  <a:cs typeface="Helvetica"/>
                </a:rPr>
                <a:t>c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hange rate 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of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         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due to a collision with 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10" name="図 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379" y="1329538"/>
              <a:ext cx="374955" cy="206225"/>
            </a:xfrm>
            <a:prstGeom prst="rect">
              <a:avLst/>
            </a:prstGeom>
          </p:spPr>
        </p:pic>
        <p:pic>
          <p:nvPicPr>
            <p:cNvPr id="14" name="図 13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3731" y="1332505"/>
              <a:ext cx="366431" cy="235563"/>
            </a:xfrm>
            <a:prstGeom prst="rect">
              <a:avLst/>
            </a:prstGeom>
          </p:spPr>
        </p:pic>
      </p:grpSp>
      <p:pic>
        <p:nvPicPr>
          <p:cNvPr id="16" name="図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91" y="1474269"/>
            <a:ext cx="3352188" cy="68950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sp>
        <p:nvSpPr>
          <p:cNvPr id="17" name="テキスト ボックス 16"/>
          <p:cNvSpPr txBox="1"/>
          <p:nvPr/>
        </p:nvSpPr>
        <p:spPr>
          <a:xfrm>
            <a:off x="5329587" y="1607040"/>
            <a:ext cx="266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(Ida &amp; Nakazawa, 1989)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30" name="図 29" descr="Morishima2015_fig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3" y="2397756"/>
            <a:ext cx="2400727" cy="2040279"/>
          </a:xfrm>
          <a:prstGeom prst="rect">
            <a:avLst/>
          </a:prstGeom>
        </p:spPr>
      </p:pic>
      <p:grpSp>
        <p:nvGrpSpPr>
          <p:cNvPr id="45" name="図形グループ 44"/>
          <p:cNvGrpSpPr/>
          <p:nvPr/>
        </p:nvGrpSpPr>
        <p:grpSpPr>
          <a:xfrm>
            <a:off x="2590800" y="2478349"/>
            <a:ext cx="6501358" cy="2306880"/>
            <a:chOff x="2590800" y="2478349"/>
            <a:chExt cx="6501358" cy="2306880"/>
          </a:xfrm>
        </p:grpSpPr>
        <p:sp>
          <p:nvSpPr>
            <p:cNvPr id="42" name="正方形/長方形 41"/>
            <p:cNvSpPr/>
            <p:nvPr/>
          </p:nvSpPr>
          <p:spPr>
            <a:xfrm>
              <a:off x="2657403" y="2478349"/>
              <a:ext cx="6434755" cy="2306880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36" name="図形グループ 35"/>
            <p:cNvGrpSpPr/>
            <p:nvPr/>
          </p:nvGrpSpPr>
          <p:grpSpPr>
            <a:xfrm>
              <a:off x="3813537" y="2541143"/>
              <a:ext cx="5004323" cy="369332"/>
              <a:chOff x="2919603" y="2422825"/>
              <a:chExt cx="5004323" cy="369332"/>
            </a:xfrm>
          </p:grpSpPr>
          <p:pic>
            <p:nvPicPr>
              <p:cNvPr id="18" name="図 17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1189" y="2424987"/>
                <a:ext cx="2352737" cy="339939"/>
              </a:xfrm>
              <a:prstGeom prst="rect">
                <a:avLst/>
              </a:prstGeom>
            </p:spPr>
          </p:pic>
          <p:sp>
            <p:nvSpPr>
              <p:cNvPr id="19" name="テキスト ボックス 18"/>
              <p:cNvSpPr txBox="1"/>
              <p:nvPr/>
            </p:nvSpPr>
            <p:spPr>
              <a:xfrm>
                <a:off x="2919603" y="2422825"/>
                <a:ext cx="2493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mean semimajor axis :</a:t>
                </a:r>
                <a:endParaRPr kumimoji="1" lang="ja-JP" altLang="en-US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35" name="図形グループ 34"/>
            <p:cNvGrpSpPr/>
            <p:nvPr/>
          </p:nvGrpSpPr>
          <p:grpSpPr>
            <a:xfrm>
              <a:off x="3829070" y="2985708"/>
              <a:ext cx="4980150" cy="503736"/>
              <a:chOff x="2752339" y="2818895"/>
              <a:chExt cx="4980150" cy="503736"/>
            </a:xfrm>
          </p:grpSpPr>
          <p:grpSp>
            <p:nvGrpSpPr>
              <p:cNvPr id="24" name="図形グループ 23"/>
              <p:cNvGrpSpPr/>
              <p:nvPr/>
            </p:nvGrpSpPr>
            <p:grpSpPr>
              <a:xfrm>
                <a:off x="2752339" y="2874719"/>
                <a:ext cx="2725062" cy="369332"/>
                <a:chOff x="3982236" y="2769004"/>
                <a:chExt cx="2725062" cy="369332"/>
              </a:xfrm>
            </p:grpSpPr>
            <p:sp>
              <p:nvSpPr>
                <p:cNvPr id="20" name="テキスト ボックス 19"/>
                <p:cNvSpPr txBox="1"/>
                <p:nvPr/>
              </p:nvSpPr>
              <p:spPr>
                <a:xfrm>
                  <a:off x="3982236" y="2769004"/>
                  <a:ext cx="27250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 smtClean="0">
                      <a:latin typeface="Helvetica"/>
                      <a:cs typeface="Helvetica"/>
                    </a:rPr>
                    <a:t>orbital frequency at        :</a:t>
                  </a:r>
                  <a:endParaRPr kumimoji="1" lang="ja-JP" altLang="en-US" dirty="0">
                    <a:latin typeface="Helvetica"/>
                    <a:cs typeface="Helvetica"/>
                  </a:endParaRPr>
                </a:p>
              </p:txBody>
            </p:sp>
            <p:pic>
              <p:nvPicPr>
                <p:cNvPr id="23" name="図 22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8926" y="2897100"/>
                  <a:ext cx="322530" cy="223290"/>
                </a:xfrm>
                <a:prstGeom prst="rect">
                  <a:avLst/>
                </a:prstGeom>
              </p:spPr>
            </p:pic>
          </p:grpSp>
          <p:pic>
            <p:nvPicPr>
              <p:cNvPr id="27" name="図 26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2549" y="2818895"/>
                <a:ext cx="2169940" cy="503736"/>
              </a:xfrm>
              <a:prstGeom prst="rect">
                <a:avLst/>
              </a:prstGeom>
            </p:spPr>
          </p:pic>
        </p:grpSp>
        <p:grpSp>
          <p:nvGrpSpPr>
            <p:cNvPr id="34" name="図形グループ 33"/>
            <p:cNvGrpSpPr/>
            <p:nvPr/>
          </p:nvGrpSpPr>
          <p:grpSpPr>
            <a:xfrm>
              <a:off x="2590800" y="3579567"/>
              <a:ext cx="6455307" cy="372526"/>
              <a:chOff x="2509433" y="3357191"/>
              <a:chExt cx="6455307" cy="372526"/>
            </a:xfrm>
          </p:grpSpPr>
          <p:sp>
            <p:nvSpPr>
              <p:cNvPr id="21" name="テキスト ボックス 20"/>
              <p:cNvSpPr txBox="1"/>
              <p:nvPr/>
            </p:nvSpPr>
            <p:spPr>
              <a:xfrm>
                <a:off x="2509433" y="3357191"/>
                <a:ext cx="298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reduced mutual Hill radius :</a:t>
                </a:r>
                <a:endParaRPr kumimoji="1" lang="ja-JP" altLang="en-US" dirty="0">
                  <a:latin typeface="Helvetica"/>
                  <a:cs typeface="Helvetica"/>
                </a:endParaRPr>
              </a:p>
            </p:txBody>
          </p:sp>
          <p:pic>
            <p:nvPicPr>
              <p:cNvPr id="28" name="図 27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595" y="3357191"/>
                <a:ext cx="3469145" cy="372526"/>
              </a:xfrm>
              <a:prstGeom prst="rect">
                <a:avLst/>
              </a:prstGeom>
            </p:spPr>
          </p:pic>
        </p:grpSp>
        <p:grpSp>
          <p:nvGrpSpPr>
            <p:cNvPr id="33" name="図形グループ 32"/>
            <p:cNvGrpSpPr/>
            <p:nvPr/>
          </p:nvGrpSpPr>
          <p:grpSpPr>
            <a:xfrm>
              <a:off x="3708491" y="4070263"/>
              <a:ext cx="4942694" cy="646331"/>
              <a:chOff x="1995991" y="3804072"/>
              <a:chExt cx="4942694" cy="646331"/>
            </a:xfrm>
          </p:grpSpPr>
          <p:sp>
            <p:nvSpPr>
              <p:cNvPr id="22" name="テキスト ボックス 21"/>
              <p:cNvSpPr txBox="1"/>
              <p:nvPr/>
            </p:nvSpPr>
            <p:spPr>
              <a:xfrm>
                <a:off x="1995991" y="3804072"/>
                <a:ext cx="39020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non-dimensional collision rate averaged over                            :</a:t>
                </a:r>
                <a:endParaRPr kumimoji="1" lang="ja-JP" altLang="en-US" dirty="0">
                  <a:latin typeface="Helvetica"/>
                  <a:cs typeface="Helvetica"/>
                </a:endParaRPr>
              </a:p>
            </p:txBody>
          </p:sp>
          <p:pic>
            <p:nvPicPr>
              <p:cNvPr id="31" name="図 30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0709" y="4151713"/>
                <a:ext cx="1588107" cy="270783"/>
              </a:xfrm>
              <a:prstGeom prst="rect">
                <a:avLst/>
              </a:prstGeom>
            </p:spPr>
          </p:pic>
          <p:pic>
            <p:nvPicPr>
              <p:cNvPr id="32" name="図 31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2449" y="4115059"/>
                <a:ext cx="1296236" cy="309424"/>
              </a:xfrm>
              <a:prstGeom prst="rect">
                <a:avLst/>
              </a:prstGeom>
            </p:spPr>
          </p:pic>
        </p:grpSp>
      </p:grpSp>
      <p:sp>
        <p:nvSpPr>
          <p:cNvPr id="37" name="テキスト ボックス 36"/>
          <p:cNvSpPr txBox="1"/>
          <p:nvPr/>
        </p:nvSpPr>
        <p:spPr>
          <a:xfrm>
            <a:off x="190073" y="4438035"/>
            <a:ext cx="2545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Helvetica"/>
                <a:cs typeface="Helvetica"/>
              </a:rPr>
              <a:t>relative eccentricity vector</a:t>
            </a:r>
            <a:endParaRPr kumimoji="1" lang="ja-JP" altLang="en-US" sz="1600" dirty="0">
              <a:latin typeface="Helvetica"/>
              <a:cs typeface="Helvetic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7200" y="4990694"/>
            <a:ext cx="773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dirty="0" smtClean="0">
                <a:latin typeface="Helvetica"/>
                <a:cs typeface="Helvetica"/>
              </a:rPr>
              <a:t>the </a:t>
            </a:r>
            <a:r>
              <a:rPr kumimoji="1" lang="en-US" altLang="ja-JP" b="1" dirty="0" smtClean="0">
                <a:latin typeface="Helvetica"/>
                <a:cs typeface="Helvetica"/>
              </a:rPr>
              <a:t>probability</a:t>
            </a:r>
            <a:r>
              <a:rPr kumimoji="1" lang="en-US" altLang="ja-JP" dirty="0" smtClean="0">
                <a:latin typeface="Helvetica"/>
                <a:cs typeface="Helvetica"/>
              </a:rPr>
              <a:t> that         increases by            due to a collision with             during        (: time step for statistical routine) 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39" name="図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06" y="5103906"/>
            <a:ext cx="374955" cy="206225"/>
          </a:xfrm>
          <a:prstGeom prst="rect">
            <a:avLst/>
          </a:prstGeom>
        </p:spPr>
      </p:pic>
      <p:pic>
        <p:nvPicPr>
          <p:cNvPr id="40" name="図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66" y="5057814"/>
            <a:ext cx="592581" cy="283408"/>
          </a:xfrm>
          <a:prstGeom prst="rect">
            <a:avLst/>
          </a:prstGeom>
        </p:spPr>
      </p:pic>
      <p:pic>
        <p:nvPicPr>
          <p:cNvPr id="41" name="図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09" y="5098543"/>
            <a:ext cx="366431" cy="235563"/>
          </a:xfrm>
          <a:prstGeom prst="rect">
            <a:avLst/>
          </a:prstGeom>
        </p:spPr>
      </p:pic>
      <p:pic>
        <p:nvPicPr>
          <p:cNvPr id="43" name="図 4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91" y="5700142"/>
            <a:ext cx="2115974" cy="750572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44" name="図 4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1" y="5341222"/>
            <a:ext cx="338107" cy="2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28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000" dirty="0">
                <a:latin typeface="Helvetica"/>
                <a:cs typeface="Helvetica"/>
              </a:rPr>
              <a:t>Method </a:t>
            </a:r>
            <a:r>
              <a:rPr lang="en-US" altLang="ja-JP" sz="3000" dirty="0" smtClean="0">
                <a:latin typeface="Helvetica"/>
                <a:cs typeface="Helvetica"/>
              </a:rPr>
              <a:t>5 - Mass &amp; Orbit Changes due to Merging </a:t>
            </a:r>
            <a:endParaRPr kumimoji="1" lang="ja-JP" altLang="en-US" sz="30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7" name="図 6" descr="Morishima2015_fig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46388"/>
            <a:ext cx="4398289" cy="3945349"/>
          </a:xfrm>
          <a:prstGeom prst="rect">
            <a:avLst/>
          </a:prstGeom>
        </p:spPr>
      </p:pic>
      <p:grpSp>
        <p:nvGrpSpPr>
          <p:cNvPr id="15" name="図形グループ 14"/>
          <p:cNvGrpSpPr/>
          <p:nvPr/>
        </p:nvGrpSpPr>
        <p:grpSpPr>
          <a:xfrm>
            <a:off x="5492032" y="810615"/>
            <a:ext cx="2827679" cy="1501221"/>
            <a:chOff x="125727" y="2941492"/>
            <a:chExt cx="2827679" cy="1501221"/>
          </a:xfrm>
        </p:grpSpPr>
        <p:sp>
          <p:nvSpPr>
            <p:cNvPr id="11" name="正方形/長方形 10"/>
            <p:cNvSpPr/>
            <p:nvPr/>
          </p:nvSpPr>
          <p:spPr>
            <a:xfrm>
              <a:off x="125727" y="3336793"/>
              <a:ext cx="2827679" cy="1105920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2" y="3427991"/>
              <a:ext cx="2380252" cy="300951"/>
            </a:xfrm>
            <a:prstGeom prst="rect">
              <a:avLst/>
            </a:prstGeom>
          </p:spPr>
        </p:pic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16" y="3929445"/>
              <a:ext cx="1076129" cy="291831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812129" y="2941492"/>
              <a:ext cx="1367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t</a:t>
              </a:r>
              <a:r>
                <a:rPr kumimoji="1" lang="en-US" altLang="ja-JP" dirty="0" smtClean="0"/>
                <a:t>arget tracer</a:t>
              </a:r>
              <a:endParaRPr kumimoji="1" lang="ja-JP" altLang="en-US" dirty="0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5492032" y="2622425"/>
            <a:ext cx="2827679" cy="1569728"/>
            <a:chOff x="6316320" y="2651548"/>
            <a:chExt cx="2827679" cy="1569728"/>
          </a:xfrm>
        </p:grpSpPr>
        <p:sp>
          <p:nvSpPr>
            <p:cNvPr id="12" name="正方形/長方形 11"/>
            <p:cNvSpPr/>
            <p:nvPr/>
          </p:nvSpPr>
          <p:spPr>
            <a:xfrm>
              <a:off x="6316320" y="3032640"/>
              <a:ext cx="2827679" cy="1188636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8" name="図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109" y="3181758"/>
              <a:ext cx="1358841" cy="246233"/>
            </a:xfrm>
            <a:prstGeom prst="rect">
              <a:avLst/>
            </a:prstGeom>
          </p:spPr>
        </p:pic>
        <p:pic>
          <p:nvPicPr>
            <p:cNvPr id="10" name="図 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104" y="3427991"/>
              <a:ext cx="2553527" cy="784298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7196837" y="2651548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interloper</a:t>
              </a:r>
              <a:endParaRPr kumimoji="1" lang="ja-JP" altLang="en-US" dirty="0"/>
            </a:p>
          </p:txBody>
        </p:sp>
      </p:grpSp>
      <p:sp>
        <p:nvSpPr>
          <p:cNvPr id="18" name="環状矢印 17"/>
          <p:cNvSpPr/>
          <p:nvPr/>
        </p:nvSpPr>
        <p:spPr>
          <a:xfrm rot="16687955">
            <a:off x="105139" y="3059646"/>
            <a:ext cx="3086568" cy="2540467"/>
          </a:xfrm>
          <a:prstGeom prst="circularArrow">
            <a:avLst>
              <a:gd name="adj1" fmla="val 4417"/>
              <a:gd name="adj2" fmla="val 637054"/>
              <a:gd name="adj3" fmla="val 20472772"/>
              <a:gd name="adj4" fmla="val 13279524"/>
              <a:gd name="adj5" fmla="val 6077"/>
            </a:avLst>
          </a:prstGeom>
          <a:noFill/>
          <a:ln w="22225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31" name="図形グループ 30"/>
          <p:cNvGrpSpPr/>
          <p:nvPr/>
        </p:nvGrpSpPr>
        <p:grpSpPr>
          <a:xfrm>
            <a:off x="756056" y="4988884"/>
            <a:ext cx="6233428" cy="646331"/>
            <a:chOff x="756057" y="4798804"/>
            <a:chExt cx="6233428" cy="646331"/>
          </a:xfrm>
        </p:grpSpPr>
        <p:sp>
          <p:nvSpPr>
            <p:cNvPr id="17" name="テキスト ボックス 16"/>
            <p:cNvSpPr txBox="1"/>
            <p:nvPr/>
          </p:nvSpPr>
          <p:spPr>
            <a:xfrm>
              <a:off x="756057" y="4798804"/>
              <a:ext cx="6233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altLang="ja-JP" dirty="0" smtClean="0">
                  <a:latin typeface="Helvetica"/>
                  <a:cs typeface="Helvetica"/>
                </a:rPr>
                <a:t>     and     are </a:t>
              </a:r>
              <a:r>
                <a:rPr lang="en-US" altLang="ja-JP" dirty="0">
                  <a:latin typeface="Helvetica"/>
                  <a:cs typeface="Helvetica"/>
                </a:rPr>
                <a:t>given by the mass weighted mean </a:t>
              </a:r>
              <a:r>
                <a:rPr lang="en-US" altLang="ja-JP" dirty="0" smtClean="0">
                  <a:latin typeface="Helvetica"/>
                  <a:cs typeface="Helvetica"/>
                </a:rPr>
                <a:t>values </a:t>
              </a:r>
              <a:r>
                <a:rPr lang="en-US" altLang="ja-JP" dirty="0">
                  <a:latin typeface="Helvetica"/>
                  <a:cs typeface="Helvetica"/>
                </a:rPr>
                <a:t>(i.e., the mass center for the position). </a:t>
              </a:r>
            </a:p>
          </p:txBody>
        </p:sp>
        <p:pic>
          <p:nvPicPr>
            <p:cNvPr id="22" name="図 2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18" y="4846061"/>
              <a:ext cx="205494" cy="252197"/>
            </a:xfrm>
            <a:prstGeom prst="rect">
              <a:avLst/>
            </a:prstGeom>
          </p:spPr>
        </p:pic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598" y="4846060"/>
              <a:ext cx="196154" cy="252198"/>
            </a:xfrm>
            <a:prstGeom prst="rect">
              <a:avLst/>
            </a:prstGeom>
          </p:spPr>
        </p:pic>
      </p:grpSp>
      <p:grpSp>
        <p:nvGrpSpPr>
          <p:cNvPr id="30" name="図形グループ 29"/>
          <p:cNvGrpSpPr/>
          <p:nvPr/>
        </p:nvGrpSpPr>
        <p:grpSpPr>
          <a:xfrm>
            <a:off x="756056" y="5734863"/>
            <a:ext cx="8181137" cy="646331"/>
            <a:chOff x="756056" y="5462843"/>
            <a:chExt cx="8181137" cy="646331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756056" y="5462843"/>
              <a:ext cx="8181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altLang="ja-JP" dirty="0" smtClean="0">
                  <a:latin typeface="Helvetica"/>
                  <a:cs typeface="Helvetica"/>
                </a:rPr>
                <a:t>      is </a:t>
              </a:r>
              <a:r>
                <a:rPr lang="en-US" altLang="ja-JP" dirty="0">
                  <a:latin typeface="Helvetica"/>
                  <a:cs typeface="Helvetica"/>
                </a:rPr>
                <a:t>adjusted </a:t>
              </a:r>
              <a:r>
                <a:rPr lang="en-US" altLang="ja-JP" dirty="0" smtClean="0">
                  <a:latin typeface="Helvetica"/>
                  <a:cs typeface="Helvetica"/>
                </a:rPr>
                <a:t>to         by </a:t>
              </a:r>
              <a:r>
                <a:rPr lang="en-US" altLang="ja-JP" dirty="0">
                  <a:latin typeface="Helvetica"/>
                  <a:cs typeface="Helvetica"/>
                </a:rPr>
                <a:t>scaling </a:t>
              </a:r>
              <a:r>
                <a:rPr lang="en-US" altLang="ja-JP" dirty="0" smtClean="0">
                  <a:latin typeface="Helvetica"/>
                  <a:cs typeface="Helvetica"/>
                </a:rPr>
                <a:t>     and      so </a:t>
              </a:r>
              <a:r>
                <a:rPr lang="en-US" altLang="ja-JP" dirty="0">
                  <a:latin typeface="Helvetica"/>
                  <a:cs typeface="Helvetica"/>
                </a:rPr>
                <a:t>that </a:t>
              </a:r>
              <a:r>
                <a:rPr lang="en-US" altLang="ja-JP" dirty="0" smtClean="0">
                  <a:latin typeface="Helvetica"/>
                  <a:cs typeface="Helvetica"/>
                </a:rPr>
                <a:t>              is </a:t>
              </a:r>
              <a:r>
                <a:rPr lang="en-US" altLang="ja-JP" dirty="0">
                  <a:latin typeface="Helvetica"/>
                  <a:cs typeface="Helvetica"/>
                </a:rPr>
                <a:t>conserved during the merging </a:t>
              </a:r>
            </a:p>
          </p:txBody>
        </p:sp>
        <p:pic>
          <p:nvPicPr>
            <p:cNvPr id="20" name="図 19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18" y="5580514"/>
              <a:ext cx="252198" cy="205495"/>
            </a:xfrm>
            <a:prstGeom prst="rect">
              <a:avLst/>
            </a:prstGeom>
          </p:spPr>
        </p:pic>
        <p:pic>
          <p:nvPicPr>
            <p:cNvPr id="21" name="図 20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387" y="5580515"/>
              <a:ext cx="373626" cy="205494"/>
            </a:xfrm>
            <a:prstGeom prst="rect">
              <a:avLst/>
            </a:prstGeom>
          </p:spPr>
        </p:pic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490" y="5533812"/>
              <a:ext cx="205494" cy="252197"/>
            </a:xfrm>
            <a:prstGeom prst="rect">
              <a:avLst/>
            </a:prstGeom>
          </p:spPr>
        </p:pic>
        <p:pic>
          <p:nvPicPr>
            <p:cNvPr id="28" name="図 2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878" y="5525171"/>
              <a:ext cx="196154" cy="252198"/>
            </a:xfrm>
            <a:prstGeom prst="rect">
              <a:avLst/>
            </a:prstGeom>
          </p:spPr>
        </p:pic>
        <p:pic>
          <p:nvPicPr>
            <p:cNvPr id="29" name="図 28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549" y="5533811"/>
              <a:ext cx="753971" cy="321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1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図形グループ 23"/>
          <p:cNvGrpSpPr/>
          <p:nvPr/>
        </p:nvGrpSpPr>
        <p:grpSpPr>
          <a:xfrm>
            <a:off x="5023916" y="4748418"/>
            <a:ext cx="4120084" cy="1200329"/>
            <a:chOff x="5023916" y="5395286"/>
            <a:chExt cx="4120084" cy="1200329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5023916" y="5395286"/>
              <a:ext cx="41200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kumimoji="1" lang="en-US" altLang="ja-JP" dirty="0" smtClean="0">
                  <a:latin typeface="Helvetica"/>
                  <a:cs typeface="Helvetica"/>
                </a:rPr>
                <a:t>If                                  , the 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stirring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 rate exceed the 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damping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 rate (</a:t>
              </a:r>
              <a:r>
                <a:rPr kumimoji="1" lang="en-US" altLang="ja-JP" dirty="0" err="1" smtClean="0">
                  <a:latin typeface="Helvetica"/>
                  <a:cs typeface="Helvetica"/>
                </a:rPr>
                <a:t>Goldreich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 &amp; </a:t>
              </a:r>
              <a:r>
                <a:rPr kumimoji="1" lang="en-US" altLang="ja-JP" dirty="0" err="1" smtClean="0">
                  <a:latin typeface="Helvetica"/>
                  <a:cs typeface="Helvetica"/>
                </a:rPr>
                <a:t>Tremaine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, 1978; Ohtsuki, 1999).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22" name="図 2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560" y="5465441"/>
              <a:ext cx="2000087" cy="231353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4000" dirty="0" smtClean="0">
                <a:latin typeface="Helvetica"/>
                <a:cs typeface="Helvetica"/>
              </a:rPr>
              <a:t>Test 1- Collision</a:t>
            </a:r>
            <a:endParaRPr kumimoji="1" lang="ja-JP" altLang="en-US" sz="4000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" name="図 2" descr="Morishima2015_parameter_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41" y="790645"/>
            <a:ext cx="1374264" cy="2868029"/>
          </a:xfrm>
          <a:prstGeom prst="rect">
            <a:avLst/>
          </a:prstGeom>
        </p:spPr>
      </p:pic>
      <p:pic>
        <p:nvPicPr>
          <p:cNvPr id="9" name="図 8" descr="Morishima2015_parameter_Collis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05" y="785818"/>
            <a:ext cx="1447293" cy="2868029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329697" y="6148885"/>
            <a:ext cx="366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analytic evolution : Ohtsuki (1999)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grpSp>
        <p:nvGrpSpPr>
          <p:cNvPr id="13" name="図形グループ 12"/>
          <p:cNvGrpSpPr/>
          <p:nvPr/>
        </p:nvGrpSpPr>
        <p:grpSpPr>
          <a:xfrm>
            <a:off x="457200" y="674020"/>
            <a:ext cx="4365304" cy="2974694"/>
            <a:chOff x="457200" y="674020"/>
            <a:chExt cx="4365304" cy="2974694"/>
          </a:xfrm>
        </p:grpSpPr>
        <p:pic>
          <p:nvPicPr>
            <p:cNvPr id="7" name="図 6" descr="Morishima2015_fig5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674020"/>
              <a:ext cx="4365304" cy="2974694"/>
            </a:xfrm>
            <a:prstGeom prst="rect">
              <a:avLst/>
            </a:prstGeom>
          </p:spPr>
        </p:pic>
        <p:pic>
          <p:nvPicPr>
            <p:cNvPr id="11" name="図 10" descr="Morishima2015_fig5a_key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77" y="1074598"/>
              <a:ext cx="2568099" cy="1019687"/>
            </a:xfrm>
            <a:prstGeom prst="rect">
              <a:avLst/>
            </a:prstGeom>
          </p:spPr>
        </p:pic>
      </p:grpSp>
      <p:grpSp>
        <p:nvGrpSpPr>
          <p:cNvPr id="14" name="図形グループ 13"/>
          <p:cNvGrpSpPr/>
          <p:nvPr/>
        </p:nvGrpSpPr>
        <p:grpSpPr>
          <a:xfrm>
            <a:off x="457200" y="3581326"/>
            <a:ext cx="4365304" cy="2987902"/>
            <a:chOff x="457200" y="3581326"/>
            <a:chExt cx="4365304" cy="2987902"/>
          </a:xfrm>
        </p:grpSpPr>
        <p:pic>
          <p:nvPicPr>
            <p:cNvPr id="8" name="図 7" descr="Morishima2015_fig5b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581326"/>
              <a:ext cx="4365304" cy="2987902"/>
            </a:xfrm>
            <a:prstGeom prst="rect">
              <a:avLst/>
            </a:prstGeom>
          </p:spPr>
        </p:pic>
        <p:pic>
          <p:nvPicPr>
            <p:cNvPr id="12" name="図 11" descr="Morishima2015_fig5b_ke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358" y="3973866"/>
              <a:ext cx="2436383" cy="972053"/>
            </a:xfrm>
            <a:prstGeom prst="rect">
              <a:avLst/>
            </a:prstGeom>
          </p:spPr>
        </p:pic>
      </p:grpSp>
      <p:sp>
        <p:nvSpPr>
          <p:cNvPr id="25" name="正方形/長方形 24"/>
          <p:cNvSpPr/>
          <p:nvPr/>
        </p:nvSpPr>
        <p:spPr>
          <a:xfrm>
            <a:off x="5329697" y="3658673"/>
            <a:ext cx="3398870" cy="63509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5329697" y="3647436"/>
            <a:ext cx="3236082" cy="646331"/>
            <a:chOff x="5329697" y="4288256"/>
            <a:chExt cx="3236082" cy="646331"/>
          </a:xfrm>
        </p:grpSpPr>
        <p:pic>
          <p:nvPicPr>
            <p:cNvPr id="15" name="図 1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046" y="4576186"/>
              <a:ext cx="262971" cy="199495"/>
            </a:xfrm>
            <a:prstGeom prst="rect">
              <a:avLst/>
            </a:prstGeom>
          </p:spPr>
        </p:pic>
        <p:pic>
          <p:nvPicPr>
            <p:cNvPr id="16" name="図 15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216" y="4567015"/>
              <a:ext cx="208563" cy="199495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5329697" y="4288256"/>
              <a:ext cx="2525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normal &amp; 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tangential </a:t>
              </a:r>
              <a:r>
                <a:rPr lang="en-US" altLang="ja-JP" dirty="0">
                  <a:latin typeface="Helvetica"/>
                  <a:cs typeface="Helvetica"/>
                </a:rPr>
                <a:t>restitution </a:t>
              </a:r>
              <a:r>
                <a:rPr lang="en-US" altLang="ja-JP" dirty="0" smtClean="0">
                  <a:latin typeface="Helvetica"/>
                  <a:cs typeface="Helvetica"/>
                </a:rPr>
                <a:t>coefficients :</a:t>
              </a:r>
              <a:endParaRPr lang="en-US" altLang="ja-JP" dirty="0">
                <a:latin typeface="Helvetica"/>
                <a:cs typeface="Helvetica"/>
              </a:endParaRPr>
            </a:p>
          </p:txBody>
        </p:sp>
      </p:grpSp>
      <p:grpSp>
        <p:nvGrpSpPr>
          <p:cNvPr id="20" name="図形グループ 19"/>
          <p:cNvGrpSpPr/>
          <p:nvPr/>
        </p:nvGrpSpPr>
        <p:grpSpPr>
          <a:xfrm>
            <a:off x="5023916" y="4307793"/>
            <a:ext cx="4211409" cy="369332"/>
            <a:chOff x="5023916" y="5119892"/>
            <a:chExt cx="4211409" cy="369332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5023916" y="5119892"/>
              <a:ext cx="421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altLang="ja-JP" dirty="0">
                  <a:latin typeface="Helvetica"/>
                  <a:cs typeface="Helvetica"/>
                </a:rPr>
                <a:t>W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e assume no friction (i.e.,             ).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19" name="図 18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2767" y="5201334"/>
              <a:ext cx="680035" cy="234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109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Test 2 - Scattering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7" name="図 6" descr="Morishima2015_fig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745"/>
            <a:ext cx="4306136" cy="2677766"/>
          </a:xfrm>
          <a:prstGeom prst="rect">
            <a:avLst/>
          </a:prstGeom>
        </p:spPr>
      </p:pic>
      <p:pic>
        <p:nvPicPr>
          <p:cNvPr id="8" name="図 7" descr="Morishima2015_fig6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67" y="3613511"/>
            <a:ext cx="4425773" cy="2757088"/>
          </a:xfrm>
          <a:prstGeom prst="rect">
            <a:avLst/>
          </a:prstGeom>
        </p:spPr>
      </p:pic>
      <p:pic>
        <p:nvPicPr>
          <p:cNvPr id="9" name="図 8" descr="Morishima2015_parameter_na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41" y="790645"/>
            <a:ext cx="1374264" cy="2868029"/>
          </a:xfrm>
          <a:prstGeom prst="rect">
            <a:avLst/>
          </a:prstGeom>
        </p:spPr>
      </p:pic>
      <p:pic>
        <p:nvPicPr>
          <p:cNvPr id="3" name="図 2" descr="Morishima2015_parameter_Scatter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06" y="762453"/>
            <a:ext cx="1431763" cy="287012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869293" y="6148885"/>
            <a:ext cx="429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analytic evolution : Ohtsuki et al., (2002)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2802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2 - Scattering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7" name="図 6" descr="Morishima2015_fig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5" y="999180"/>
            <a:ext cx="6392130" cy="5165413"/>
          </a:xfrm>
          <a:prstGeom prst="rect">
            <a:avLst/>
          </a:prstGeom>
        </p:spPr>
      </p:pic>
      <p:pic>
        <p:nvPicPr>
          <p:cNvPr id="8" name="図 7" descr="Morishima2015_fig6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24" y="688810"/>
            <a:ext cx="2740775" cy="1704348"/>
          </a:xfrm>
          <a:prstGeom prst="rect">
            <a:avLst/>
          </a:prstGeom>
        </p:spPr>
      </p:pic>
      <p:grpSp>
        <p:nvGrpSpPr>
          <p:cNvPr id="11" name="図形グループ 10"/>
          <p:cNvGrpSpPr/>
          <p:nvPr/>
        </p:nvGrpSpPr>
        <p:grpSpPr>
          <a:xfrm>
            <a:off x="6297385" y="2689844"/>
            <a:ext cx="2740775" cy="1200329"/>
            <a:chOff x="6297385" y="2689844"/>
            <a:chExt cx="2740775" cy="1200329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6297385" y="2689844"/>
              <a:ext cx="27407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The distribution of     and      can be well approximated by a Rayleigh distribution (Ida &amp; Makino, 1992).</a:t>
              </a:r>
              <a:endParaRPr kumimoji="1" lang="ja-JP" altLang="en-US" dirty="0"/>
            </a:p>
          </p:txBody>
        </p:sp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530" y="2822132"/>
              <a:ext cx="126376" cy="143226"/>
            </a:xfrm>
            <a:prstGeom prst="rect">
              <a:avLst/>
            </a:prstGeom>
          </p:spPr>
        </p:pic>
        <p:pic>
          <p:nvPicPr>
            <p:cNvPr id="10" name="図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301" y="2774883"/>
              <a:ext cx="92676" cy="219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090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</a:t>
            </a:r>
            <a:r>
              <a:rPr lang="en-US" altLang="ja-JP" dirty="0" smtClean="0">
                <a:latin typeface="Helvetica"/>
                <a:cs typeface="Helvetica"/>
              </a:rPr>
              <a:t>3 - Migration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7" name="図 6" descr="Morishima2015_fig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5" y="709583"/>
            <a:ext cx="3344597" cy="5306332"/>
          </a:xfrm>
          <a:prstGeom prst="rect">
            <a:avLst/>
          </a:prstGeom>
        </p:spPr>
      </p:pic>
      <p:pic>
        <p:nvPicPr>
          <p:cNvPr id="9" name="図 8" descr="Morishima2015_parameter_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758" y="861198"/>
            <a:ext cx="1374264" cy="2868029"/>
          </a:xfrm>
          <a:prstGeom prst="rect">
            <a:avLst/>
          </a:prstGeom>
        </p:spPr>
      </p:pic>
      <p:pic>
        <p:nvPicPr>
          <p:cNvPr id="10" name="図 9" descr="Morishima2015_parameter_Migr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116" y="861197"/>
            <a:ext cx="1079650" cy="286803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960167" y="2805897"/>
            <a:ext cx="318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This conditions are similar to </a:t>
            </a:r>
            <a:r>
              <a:rPr lang="en-US" altLang="ja-JP" dirty="0" err="1" smtClean="0">
                <a:latin typeface="Helvetica"/>
                <a:cs typeface="Helvetica"/>
              </a:rPr>
              <a:t>Kirsh</a:t>
            </a:r>
            <a:r>
              <a:rPr lang="en-US" altLang="ja-JP" dirty="0" smtClean="0">
                <a:latin typeface="Helvetica"/>
                <a:cs typeface="Helvetica"/>
              </a:rPr>
              <a:t> et al. (2009) and </a:t>
            </a:r>
          </a:p>
          <a:p>
            <a:r>
              <a:rPr lang="en-US" altLang="ja-JP" dirty="0" smtClean="0">
                <a:latin typeface="Helvetica"/>
                <a:cs typeface="Helvetica"/>
              </a:rPr>
              <a:t>Bromley &amp; Kenyon (2011).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2805" y="6015915"/>
            <a:ext cx="359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self-sustained (Type III) migration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67314" y="4776453"/>
            <a:ext cx="191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Our simulations :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756398" y="4776453"/>
            <a:ext cx="333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almost </a:t>
            </a:r>
            <a:r>
              <a:rPr kumimoji="1" lang="en-US" altLang="ja-JP" u="sng" dirty="0" smtClean="0">
                <a:latin typeface="Helvetica"/>
                <a:cs typeface="Helvetica"/>
              </a:rPr>
              <a:t>same probability </a:t>
            </a:r>
            <a:r>
              <a:rPr kumimoji="1" lang="en-US" altLang="ja-JP" dirty="0" smtClean="0">
                <a:latin typeface="Helvetica"/>
                <a:cs typeface="Helvetica"/>
              </a:rPr>
              <a:t>of inward and outward migrations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67314" y="5529614"/>
            <a:ext cx="227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N-body simulations :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56398" y="5529614"/>
            <a:ext cx="345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smtClean="0">
                <a:latin typeface="Helvetica"/>
                <a:cs typeface="Helvetica"/>
              </a:rPr>
              <a:t>inward</a:t>
            </a:r>
            <a:r>
              <a:rPr kumimoji="1" lang="en-US" altLang="ja-JP" dirty="0" smtClean="0">
                <a:latin typeface="Helvetica"/>
                <a:cs typeface="Helvetica"/>
              </a:rPr>
              <a:t> migration is </a:t>
            </a:r>
            <a:r>
              <a:rPr kumimoji="1" lang="en-US" altLang="ja-JP" u="sng" dirty="0" smtClean="0">
                <a:latin typeface="Helvetica"/>
                <a:cs typeface="Helvetica"/>
              </a:rPr>
              <a:t>predominant</a:t>
            </a:r>
            <a:endParaRPr kumimoji="1" lang="ja-JP" altLang="en-US" u="sng" dirty="0">
              <a:latin typeface="Helvetica"/>
              <a:cs typeface="Helvetica"/>
            </a:endParaRPr>
          </a:p>
        </p:txBody>
      </p:sp>
      <p:grpSp>
        <p:nvGrpSpPr>
          <p:cNvPr id="17" name="図形グループ 16"/>
          <p:cNvGrpSpPr/>
          <p:nvPr/>
        </p:nvGrpSpPr>
        <p:grpSpPr>
          <a:xfrm>
            <a:off x="3587402" y="4347311"/>
            <a:ext cx="1632850" cy="369332"/>
            <a:chOff x="3981995" y="4162645"/>
            <a:chExt cx="1632850" cy="369332"/>
          </a:xfrm>
        </p:grpSpPr>
        <p:pic>
          <p:nvPicPr>
            <p:cNvPr id="12" name="図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780" y="4284105"/>
              <a:ext cx="1295065" cy="193819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3981995" y="4162645"/>
              <a:ext cx="312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If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</p:grpSp>
      <p:sp>
        <p:nvSpPr>
          <p:cNvPr id="18" name="テキスト ボックス 17"/>
          <p:cNvSpPr txBox="1"/>
          <p:nvPr/>
        </p:nvSpPr>
        <p:spPr>
          <a:xfrm>
            <a:off x="5811945" y="5890301"/>
            <a:ext cx="2874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(</a:t>
            </a:r>
            <a:r>
              <a:rPr lang="en-US" altLang="ja-JP" dirty="0" err="1" smtClean="0">
                <a:latin typeface="Helvetica"/>
                <a:cs typeface="Helvetica"/>
              </a:rPr>
              <a:t>Kirsh</a:t>
            </a:r>
            <a:r>
              <a:rPr lang="en-US" altLang="ja-JP" dirty="0" smtClean="0">
                <a:latin typeface="Helvetica"/>
                <a:cs typeface="Helvetica"/>
              </a:rPr>
              <a:t> </a:t>
            </a:r>
            <a:r>
              <a:rPr lang="en-US" altLang="ja-JP" dirty="0">
                <a:latin typeface="Helvetica"/>
                <a:cs typeface="Helvetica"/>
              </a:rPr>
              <a:t>et al</a:t>
            </a:r>
            <a:r>
              <a:rPr lang="en-US" altLang="ja-JP" dirty="0" smtClean="0">
                <a:latin typeface="Helvetica"/>
                <a:cs typeface="Helvetica"/>
              </a:rPr>
              <a:t>., 2009 and </a:t>
            </a:r>
            <a:endParaRPr lang="en-US" altLang="ja-JP" dirty="0">
              <a:latin typeface="Helvetica"/>
              <a:cs typeface="Helvetica"/>
            </a:endParaRPr>
          </a:p>
          <a:p>
            <a:r>
              <a:rPr lang="en-US" altLang="ja-JP" dirty="0">
                <a:latin typeface="Helvetica"/>
                <a:cs typeface="Helvetica"/>
              </a:rPr>
              <a:t>Bromley &amp; </a:t>
            </a:r>
            <a:r>
              <a:rPr lang="en-US" altLang="ja-JP" dirty="0" smtClean="0">
                <a:latin typeface="Helvetica"/>
                <a:cs typeface="Helvetica"/>
              </a:rPr>
              <a:t>Kenyon, 2011</a:t>
            </a:r>
            <a:r>
              <a:rPr lang="en-US" altLang="ja-JP" dirty="0">
                <a:latin typeface="Helvetica"/>
                <a:cs typeface="Helvetica"/>
              </a:rPr>
              <a:t>)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9171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3 - Migration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16</a:t>
            </a:fld>
            <a:endParaRPr kumimoji="1" lang="ja-JP" altLang="en-US"/>
          </a:p>
        </p:txBody>
      </p:sp>
      <p:grpSp>
        <p:nvGrpSpPr>
          <p:cNvPr id="12" name="図形グループ 11"/>
          <p:cNvGrpSpPr/>
          <p:nvPr/>
        </p:nvGrpSpPr>
        <p:grpSpPr>
          <a:xfrm>
            <a:off x="457200" y="695025"/>
            <a:ext cx="4083269" cy="2892056"/>
            <a:chOff x="457200" y="695025"/>
            <a:chExt cx="4083269" cy="2892056"/>
          </a:xfrm>
        </p:grpSpPr>
        <p:pic>
          <p:nvPicPr>
            <p:cNvPr id="7" name="図 6" descr="Morishima2015_fig10a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695025"/>
              <a:ext cx="4083269" cy="2892056"/>
            </a:xfrm>
            <a:prstGeom prst="rect">
              <a:avLst/>
            </a:prstGeom>
          </p:spPr>
        </p:pic>
        <p:pic>
          <p:nvPicPr>
            <p:cNvPr id="3" name="図 2" descr="Morishima2015_fig10a_ke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676" y="1092640"/>
              <a:ext cx="1894279" cy="230203"/>
            </a:xfrm>
            <a:prstGeom prst="rect">
              <a:avLst/>
            </a:prstGeom>
          </p:spPr>
        </p:pic>
      </p:grpSp>
      <p:grpSp>
        <p:nvGrpSpPr>
          <p:cNvPr id="13" name="図形グループ 12"/>
          <p:cNvGrpSpPr/>
          <p:nvPr/>
        </p:nvGrpSpPr>
        <p:grpSpPr>
          <a:xfrm>
            <a:off x="4662246" y="668230"/>
            <a:ext cx="4187798" cy="2933051"/>
            <a:chOff x="4662246" y="668230"/>
            <a:chExt cx="4187798" cy="2933051"/>
          </a:xfrm>
        </p:grpSpPr>
        <p:pic>
          <p:nvPicPr>
            <p:cNvPr id="8" name="図 7" descr="Morishima2015_fig10b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246" y="668230"/>
              <a:ext cx="4187798" cy="2933051"/>
            </a:xfrm>
            <a:prstGeom prst="rect">
              <a:avLst/>
            </a:prstGeom>
          </p:spPr>
        </p:pic>
        <p:pic>
          <p:nvPicPr>
            <p:cNvPr id="10" name="図 9" descr="Morishima2015_fig10b_ke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256" y="1092641"/>
              <a:ext cx="1030492" cy="381171"/>
            </a:xfrm>
            <a:prstGeom prst="rect">
              <a:avLst/>
            </a:prstGeom>
          </p:spPr>
        </p:pic>
      </p:grpSp>
      <p:grpSp>
        <p:nvGrpSpPr>
          <p:cNvPr id="14" name="図形グループ 13"/>
          <p:cNvGrpSpPr/>
          <p:nvPr/>
        </p:nvGrpSpPr>
        <p:grpSpPr>
          <a:xfrm>
            <a:off x="457200" y="3601281"/>
            <a:ext cx="4083269" cy="2899622"/>
            <a:chOff x="457200" y="3601281"/>
            <a:chExt cx="4083269" cy="2899622"/>
          </a:xfrm>
        </p:grpSpPr>
        <p:pic>
          <p:nvPicPr>
            <p:cNvPr id="9" name="図 8" descr="Morishima2015_fig10c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601281"/>
              <a:ext cx="4083269" cy="2899622"/>
            </a:xfrm>
            <a:prstGeom prst="rect">
              <a:avLst/>
            </a:prstGeom>
          </p:spPr>
        </p:pic>
        <p:pic>
          <p:nvPicPr>
            <p:cNvPr id="11" name="図 10" descr="Morishima2015_fig10c_key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136" y="3995081"/>
              <a:ext cx="994894" cy="372544"/>
            </a:xfrm>
            <a:prstGeom prst="rect">
              <a:avLst/>
            </a:prstGeom>
          </p:spPr>
        </p:pic>
      </p:grpSp>
      <p:sp>
        <p:nvSpPr>
          <p:cNvPr id="15" name="テキスト ボックス 14"/>
          <p:cNvSpPr txBox="1"/>
          <p:nvPr/>
        </p:nvSpPr>
        <p:spPr>
          <a:xfrm>
            <a:off x="4540469" y="3703460"/>
            <a:ext cx="4344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If embryo is small (case (a) &amp; (b)), </a:t>
            </a:r>
          </a:p>
          <a:p>
            <a:r>
              <a:rPr lang="en-US" altLang="ja-JP" dirty="0" smtClean="0">
                <a:latin typeface="Helvetica"/>
                <a:cs typeface="Helvetica"/>
              </a:rPr>
              <a:t>the </a:t>
            </a:r>
            <a:r>
              <a:rPr lang="en-US" altLang="ja-JP" dirty="0">
                <a:latin typeface="Helvetica"/>
                <a:cs typeface="Helvetica"/>
              </a:rPr>
              <a:t>direction of migration </a:t>
            </a:r>
            <a:r>
              <a:rPr lang="en-US" altLang="ja-JP" dirty="0" smtClean="0">
                <a:latin typeface="Helvetica"/>
                <a:cs typeface="Helvetica"/>
              </a:rPr>
              <a:t>is determined </a:t>
            </a:r>
            <a:r>
              <a:rPr lang="en-US" altLang="ja-JP" dirty="0">
                <a:latin typeface="Helvetica"/>
                <a:cs typeface="Helvetica"/>
              </a:rPr>
              <a:t>by </a:t>
            </a:r>
            <a:r>
              <a:rPr lang="en-US" altLang="ja-JP" b="1" dirty="0">
                <a:latin typeface="Helvetica"/>
                <a:cs typeface="Helvetica"/>
              </a:rPr>
              <a:t>first few strong</a:t>
            </a:r>
            <a:r>
              <a:rPr lang="en-US" altLang="ja-JP" dirty="0">
                <a:latin typeface="Helvetica"/>
                <a:cs typeface="Helvetica"/>
              </a:rPr>
              <a:t> </a:t>
            </a:r>
            <a:r>
              <a:rPr lang="en-US" altLang="ja-JP" b="1" dirty="0" smtClean="0">
                <a:latin typeface="Helvetica"/>
                <a:cs typeface="Helvetica"/>
              </a:rPr>
              <a:t>encounters</a:t>
            </a:r>
            <a:r>
              <a:rPr lang="en-US" altLang="ja-JP" dirty="0" smtClean="0">
                <a:latin typeface="Helvetica"/>
                <a:cs typeface="Helvetica"/>
              </a:rPr>
              <a:t>.</a:t>
            </a:r>
            <a:endParaRPr lang="ja-JP" altLang="en-US" dirty="0">
              <a:latin typeface="Helvetica"/>
              <a:cs typeface="Helvetic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906777" y="5840463"/>
            <a:ext cx="278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analytic migration rate : Bromley &amp; Kenyon (2011)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540469" y="4888682"/>
            <a:ext cx="4344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For a large sub-embryo (case (c)),</a:t>
            </a:r>
          </a:p>
          <a:p>
            <a:r>
              <a:rPr lang="en-US" altLang="ja-JP" b="1" dirty="0" smtClean="0">
                <a:latin typeface="Helvetica"/>
                <a:cs typeface="Helvetica"/>
              </a:rPr>
              <a:t>inward</a:t>
            </a:r>
            <a:r>
              <a:rPr lang="en-US" altLang="ja-JP" dirty="0" smtClean="0">
                <a:latin typeface="Helvetica"/>
                <a:cs typeface="Helvetica"/>
              </a:rPr>
              <a:t> migration is clearly </a:t>
            </a:r>
            <a:r>
              <a:rPr lang="en-US" altLang="ja-JP" b="1" dirty="0" smtClean="0">
                <a:latin typeface="Helvetica"/>
                <a:cs typeface="Helvetica"/>
              </a:rPr>
              <a:t>predominant</a:t>
            </a:r>
            <a:r>
              <a:rPr lang="en-US" altLang="ja-JP" dirty="0" smtClean="0">
                <a:latin typeface="Helvetica"/>
                <a:cs typeface="Helvetica"/>
              </a:rPr>
              <a:t> even in hybrid simulations.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9740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</a:t>
            </a:r>
            <a:r>
              <a:rPr lang="en-US" altLang="ja-JP" dirty="0" smtClean="0">
                <a:latin typeface="Helvetica"/>
                <a:cs typeface="Helvetica"/>
              </a:rPr>
              <a:t>4 - Runaway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7" name="図 6" descr="Morishima2015_fig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395"/>
            <a:ext cx="6675337" cy="5428103"/>
          </a:xfrm>
          <a:prstGeom prst="rect">
            <a:avLst/>
          </a:prstGeom>
        </p:spPr>
      </p:pic>
      <p:pic>
        <p:nvPicPr>
          <p:cNvPr id="8" name="図 7" descr="Morishima2015_parameter_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236" y="790645"/>
            <a:ext cx="1374264" cy="2868029"/>
          </a:xfrm>
          <a:prstGeom prst="rect">
            <a:avLst/>
          </a:prstGeom>
        </p:spPr>
      </p:pic>
      <p:pic>
        <p:nvPicPr>
          <p:cNvPr id="9" name="図 8" descr="Morishima2015_parameter_Runaw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500" y="790645"/>
            <a:ext cx="1321152" cy="28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5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</a:t>
            </a:r>
            <a:r>
              <a:rPr lang="en-US" altLang="ja-JP" dirty="0" smtClean="0">
                <a:latin typeface="Helvetica"/>
                <a:cs typeface="Helvetica"/>
              </a:rPr>
              <a:t>4 - Runaway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7" name="図 6" descr="Morishima2015_fig12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90" y="1155112"/>
            <a:ext cx="7108617" cy="476259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82988" y="817877"/>
            <a:ext cx="195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Hybrid simulation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grpSp>
        <p:nvGrpSpPr>
          <p:cNvPr id="18" name="図形グループ 17"/>
          <p:cNvGrpSpPr/>
          <p:nvPr/>
        </p:nvGrpSpPr>
        <p:grpSpPr>
          <a:xfrm>
            <a:off x="1308117" y="5898743"/>
            <a:ext cx="4816637" cy="646331"/>
            <a:chOff x="540140" y="5908161"/>
            <a:chExt cx="4816637" cy="646331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540140" y="5908161"/>
              <a:ext cx="481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smooth </a:t>
              </a:r>
              <a:r>
                <a:rPr lang="en-US" altLang="ja-JP" dirty="0">
                  <a:latin typeface="Helvetica"/>
                  <a:cs typeface="Helvetica"/>
                </a:rPr>
                <a:t>at the transition mass </a:t>
              </a:r>
              <a:r>
                <a:rPr lang="en-US" altLang="ja-JP" dirty="0" smtClean="0">
                  <a:latin typeface="Helvetica"/>
                  <a:cs typeface="Helvetica"/>
                </a:rPr>
                <a:t>          at </a:t>
              </a:r>
              <a:r>
                <a:rPr lang="en-US" altLang="ja-JP" dirty="0">
                  <a:latin typeface="Helvetica"/>
                  <a:cs typeface="Helvetica"/>
                </a:rPr>
                <a:t>which a tracer is promoted to a sub-embryo </a:t>
              </a:r>
            </a:p>
          </p:txBody>
        </p:sp>
        <p:pic>
          <p:nvPicPr>
            <p:cNvPr id="9" name="図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436" y="6017279"/>
              <a:ext cx="511576" cy="204630"/>
            </a:xfrm>
            <a:prstGeom prst="rect">
              <a:avLst/>
            </a:prstGeom>
          </p:spPr>
        </p:pic>
      </p:grpSp>
      <p:pic>
        <p:nvPicPr>
          <p:cNvPr id="16" name="図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59" y="1349126"/>
            <a:ext cx="300586" cy="120234"/>
          </a:xfrm>
          <a:prstGeom prst="rect">
            <a:avLst/>
          </a:prstGeom>
        </p:spPr>
      </p:pic>
      <p:pic>
        <p:nvPicPr>
          <p:cNvPr id="17" name="図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55" y="1349126"/>
            <a:ext cx="300586" cy="1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</a:t>
            </a:r>
            <a:r>
              <a:rPr lang="en-US" altLang="ja-JP" dirty="0" smtClean="0">
                <a:latin typeface="Helvetica"/>
                <a:cs typeface="Helvetica"/>
              </a:rPr>
              <a:t>4 - Runaway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 descr="Morishima2015_fig12c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5122"/>
            <a:ext cx="7200298" cy="471846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153485" y="5913590"/>
            <a:ext cx="287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Wetherill &amp; Stewart (1993)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79868" y="5913590"/>
            <a:ext cx="205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latin typeface="Helvetica"/>
                <a:cs typeface="Helvetica"/>
              </a:rPr>
              <a:t>Inaba</a:t>
            </a:r>
            <a:r>
              <a:rPr kumimoji="1" lang="en-US" altLang="ja-JP" dirty="0" smtClean="0">
                <a:latin typeface="Helvetica"/>
                <a:cs typeface="Helvetica"/>
              </a:rPr>
              <a:t> et al. (2001)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73437" y="816242"/>
            <a:ext cx="227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Statistical simulation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390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Contents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00359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Introduction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Mr. Sato’s master thesis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Abstract of </a:t>
            </a:r>
            <a:r>
              <a:rPr lang="en-US" altLang="ja-JP" dirty="0" err="1" smtClean="0">
                <a:latin typeface="Helvetica"/>
                <a:cs typeface="Helvetica"/>
              </a:rPr>
              <a:t>Morishima</a:t>
            </a:r>
            <a:r>
              <a:rPr lang="en-US" altLang="ja-JP" dirty="0" smtClean="0">
                <a:latin typeface="Helvetica"/>
                <a:cs typeface="Helvetica"/>
              </a:rPr>
              <a:t>(2015)</a:t>
            </a:r>
          </a:p>
          <a:p>
            <a:r>
              <a:rPr kumimoji="1" lang="en-US" altLang="ja-JP" dirty="0" smtClean="0">
                <a:latin typeface="Helvetica"/>
                <a:cs typeface="Helvetica"/>
              </a:rPr>
              <a:t>Method</a:t>
            </a:r>
          </a:p>
          <a:p>
            <a:r>
              <a:rPr lang="en-US" altLang="ja-JP" dirty="0" smtClean="0">
                <a:latin typeface="Helvetica"/>
                <a:cs typeface="Helvetica"/>
              </a:rPr>
              <a:t>Test of the hybrid code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Collision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Scattering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Migration</a:t>
            </a:r>
          </a:p>
          <a:p>
            <a:pPr lvl="1"/>
            <a:r>
              <a:rPr lang="en-US" altLang="ja-JP" dirty="0" smtClean="0">
                <a:latin typeface="Helvetica"/>
                <a:cs typeface="Helvetica"/>
              </a:rPr>
              <a:t>Runaway</a:t>
            </a:r>
            <a:endParaRPr lang="en-US" altLang="ja-JP" dirty="0">
              <a:latin typeface="Helvetica"/>
              <a:cs typeface="Helvetica"/>
            </a:endParaRPr>
          </a:p>
          <a:p>
            <a:r>
              <a:rPr kumimoji="1" lang="en-US" altLang="ja-JP" dirty="0" smtClean="0">
                <a:latin typeface="Helvetica"/>
                <a:cs typeface="Helvetica"/>
              </a:rPr>
              <a:t>Conclusion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006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Conclusion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32940" y="1333819"/>
            <a:ext cx="666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Helvetica"/>
                <a:ea typeface="ヒラギノ角ゴ Pro W3"/>
                <a:cs typeface="Helvetica"/>
              </a:rPr>
              <a:t>微惑星から惑星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へ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の集積シミュレーションには２つの手法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、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体計算と統計的計算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が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用いられている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32939" y="2118307"/>
            <a:ext cx="808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この２つの組み合わせをハイブリッド計算と呼び、「多数の微惑星」を「少数のトレーサー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」で代表させる（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スーパー粒子近似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）</a:t>
            </a:r>
            <a:endParaRPr lang="en-US" altLang="ja-JP" dirty="0" smtClean="0">
              <a:latin typeface="Helvetica"/>
              <a:ea typeface="ヒラギノ角ゴ Pro W3"/>
              <a:cs typeface="Helvetic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2939" y="2940543"/>
            <a:ext cx="729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様々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なテスト計算を詳細に行い、解析的な計算と純粋な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体計算の両方と比較した結果、</a:t>
            </a:r>
            <a:r>
              <a:rPr kumimoji="1"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全てにおいてよく</a:t>
            </a:r>
            <a:r>
              <a:rPr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一致していた</a:t>
            </a:r>
            <a:endParaRPr kumimoji="1" lang="ja-JP" altLang="en-US" u="sng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2939" y="3722500"/>
            <a:ext cx="701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現在のコードは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hit-and-run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衝突をオプションに含んでいるが、</a:t>
            </a:r>
            <a:r>
              <a:rPr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衝突破壊を扱えない</a:t>
            </a:r>
            <a:endParaRPr kumimoji="1" lang="ja-JP" altLang="en-US" u="sng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68447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21596" y="3027851"/>
            <a:ext cx="2326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latin typeface="Helvetica"/>
                <a:cs typeface="Helvetica"/>
              </a:rPr>
              <a:t>Appendix</a:t>
            </a:r>
            <a:endParaRPr kumimoji="1" lang="ja-JP" altLang="en-US" sz="4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4597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>
                <a:latin typeface="Helvetica"/>
                <a:cs typeface="Helvetica"/>
              </a:rPr>
              <a:t>地球型惑星形成後期における衝突</a:t>
            </a:r>
            <a:r>
              <a:rPr lang="en-US" altLang="ja-JP" sz="3200" dirty="0">
                <a:latin typeface="Helvetica"/>
                <a:cs typeface="Helvetica"/>
              </a:rPr>
              <a:t>•</a:t>
            </a:r>
            <a:r>
              <a:rPr lang="ja-JP" altLang="en-US" sz="3200" dirty="0">
                <a:latin typeface="Helvetica"/>
                <a:cs typeface="Helvetica"/>
              </a:rPr>
              <a:t>破壊の重要性</a:t>
            </a:r>
            <a:endParaRPr kumimoji="1" lang="ja-JP" altLang="en-US" sz="32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7" name="図 6" descr="sato_shuron_fig_3_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156"/>
            <a:ext cx="4045768" cy="2970727"/>
          </a:xfrm>
          <a:prstGeom prst="rect">
            <a:avLst/>
          </a:prstGeom>
        </p:spPr>
      </p:pic>
      <p:pic>
        <p:nvPicPr>
          <p:cNvPr id="8" name="図 7" descr="sato_shuron_fig_4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39" y="1220413"/>
            <a:ext cx="3985661" cy="457221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245601" y="61312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（佐藤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雄太郎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さんの修論）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67282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000" dirty="0">
                <a:latin typeface="Helvetica"/>
                <a:cs typeface="Helvetica"/>
              </a:rPr>
              <a:t>Method 5 - Mass &amp; Orbit Changes due to Merging </a:t>
            </a:r>
            <a:endParaRPr kumimoji="1" lang="ja-JP" altLang="en-US" sz="30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23</a:t>
            </a:fld>
            <a:endParaRPr kumimoji="1" lang="ja-JP" alt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336696" y="855360"/>
            <a:ext cx="3624871" cy="369332"/>
            <a:chOff x="708451" y="1250612"/>
            <a:chExt cx="3624871" cy="369332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708451" y="1250612"/>
              <a:ext cx="3005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altLang="ja-JP" dirty="0">
                  <a:latin typeface="Helvetica"/>
                  <a:cs typeface="Helvetica"/>
                </a:rPr>
                <a:t>C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hoosing an appropriate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8" name="図 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739" y="1297702"/>
              <a:ext cx="619583" cy="296322"/>
            </a:xfrm>
            <a:prstGeom prst="rect">
              <a:avLst/>
            </a:prstGeom>
          </p:spPr>
        </p:pic>
      </p:grp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1" y="1413076"/>
            <a:ext cx="8046763" cy="751953"/>
          </a:xfrm>
          <a:prstGeom prst="rect">
            <a:avLst/>
          </a:prstGeom>
        </p:spPr>
      </p:pic>
      <p:grpSp>
        <p:nvGrpSpPr>
          <p:cNvPr id="16" name="図形グループ 15"/>
          <p:cNvGrpSpPr/>
          <p:nvPr/>
        </p:nvGrpSpPr>
        <p:grpSpPr>
          <a:xfrm>
            <a:off x="1120068" y="2385334"/>
            <a:ext cx="7635146" cy="2031325"/>
            <a:chOff x="708451" y="3317760"/>
            <a:chExt cx="7635146" cy="2031325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708451" y="3317760"/>
              <a:ext cx="763514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If              is smaller than                                 , </a:t>
              </a:r>
              <a:r>
                <a:rPr lang="en-US" altLang="ja-JP" dirty="0">
                  <a:latin typeface="Helvetica"/>
                  <a:cs typeface="Helvetica"/>
                </a:rPr>
                <a:t>we use </a:t>
              </a:r>
              <a:r>
                <a:rPr lang="en-US" altLang="ja-JP" dirty="0" smtClean="0">
                  <a:latin typeface="Helvetica"/>
                  <a:cs typeface="Helvetica"/>
                </a:rPr>
                <a:t>           of </a:t>
              </a:r>
              <a:r>
                <a:rPr lang="en-US" altLang="ja-JP" dirty="0">
                  <a:latin typeface="Helvetica"/>
                  <a:cs typeface="Helvetica"/>
                </a:rPr>
                <a:t>Case (b</a:t>
              </a:r>
              <a:r>
                <a:rPr lang="en-US" altLang="ja-JP" dirty="0" smtClean="0">
                  <a:latin typeface="Helvetica"/>
                  <a:cs typeface="Helvetica"/>
                </a:rPr>
                <a:t>)  instead </a:t>
              </a:r>
              <a:r>
                <a:rPr lang="en-US" altLang="ja-JP" dirty="0">
                  <a:latin typeface="Helvetica"/>
                  <a:cs typeface="Helvetica"/>
                </a:rPr>
                <a:t>of </a:t>
              </a:r>
              <a:r>
                <a:rPr lang="en-US" altLang="ja-JP" dirty="0" smtClean="0">
                  <a:latin typeface="Helvetica"/>
                  <a:cs typeface="Helvetica"/>
                </a:rPr>
                <a:t>Case </a:t>
              </a:r>
              <a:r>
                <a:rPr lang="en-US" altLang="ja-JP" dirty="0">
                  <a:latin typeface="Helvetica"/>
                  <a:cs typeface="Helvetica"/>
                </a:rPr>
                <a:t>(a). </a:t>
              </a:r>
              <a:endParaRPr lang="en-US" altLang="ja-JP" dirty="0" smtClean="0">
                <a:latin typeface="Helvetica"/>
                <a:cs typeface="Helvetica"/>
              </a:endParaRPr>
            </a:p>
            <a:p>
              <a:endParaRPr lang="en-US" altLang="ja-JP" dirty="0" smtClean="0">
                <a:latin typeface="Helvetica"/>
                <a:cs typeface="Helvetica"/>
              </a:endParaRPr>
            </a:p>
            <a:p>
              <a:r>
                <a:rPr lang="en-US" altLang="ja-JP" dirty="0" smtClean="0">
                  <a:latin typeface="Helvetica"/>
                  <a:cs typeface="Helvetica"/>
                </a:rPr>
                <a:t>If </a:t>
              </a:r>
              <a:r>
                <a:rPr lang="en-US" altLang="ja-JP" dirty="0">
                  <a:latin typeface="Helvetica"/>
                  <a:cs typeface="Helvetica"/>
                </a:rPr>
                <a:t>a collision occurs for Case (b), all the planetesimals in the interloper </a:t>
              </a:r>
              <a:r>
                <a:rPr lang="en-US" altLang="ja-JP" i="1" dirty="0">
                  <a:latin typeface="Helvetica"/>
                  <a:cs typeface="Helvetica"/>
                </a:rPr>
                <a:t>j</a:t>
              </a:r>
              <a:r>
                <a:rPr lang="en-US" altLang="ja-JP" dirty="0">
                  <a:latin typeface="Helvetica"/>
                  <a:cs typeface="Helvetica"/>
                </a:rPr>
                <a:t> merge with those in the target </a:t>
              </a:r>
              <a:r>
                <a:rPr lang="en-US" altLang="ja-JP" i="1" dirty="0">
                  <a:latin typeface="Helvetica"/>
                  <a:cs typeface="Helvetica"/>
                </a:rPr>
                <a:t>i</a:t>
              </a:r>
              <a:r>
                <a:rPr lang="en-US" altLang="ja-JP" dirty="0">
                  <a:latin typeface="Helvetica"/>
                  <a:cs typeface="Helvetica"/>
                </a:rPr>
                <a:t> and the interloper is deleted</a:t>
              </a:r>
              <a:r>
                <a:rPr lang="en-US" altLang="ja-JP" dirty="0" smtClean="0">
                  <a:latin typeface="Helvetica"/>
                  <a:cs typeface="Helvetica"/>
                </a:rPr>
                <a:t>.</a:t>
              </a:r>
            </a:p>
            <a:p>
              <a:endParaRPr lang="en-US" altLang="ja-JP" dirty="0" smtClean="0">
                <a:latin typeface="Helvetica"/>
                <a:cs typeface="Helvetica"/>
              </a:endParaRPr>
            </a:p>
            <a:p>
              <a:r>
                <a:rPr lang="en-US" altLang="ja-JP" dirty="0" smtClean="0">
                  <a:latin typeface="Helvetica"/>
                  <a:cs typeface="Helvetica"/>
                </a:rPr>
                <a:t>Therefore</a:t>
              </a:r>
              <a:r>
                <a:rPr lang="en-US" altLang="ja-JP" dirty="0">
                  <a:latin typeface="Helvetica"/>
                  <a:cs typeface="Helvetica"/>
                </a:rPr>
                <a:t>, the mass of any tracer is kept to be lager </a:t>
              </a:r>
              <a:r>
                <a:rPr lang="en-US" altLang="ja-JP" dirty="0" smtClean="0">
                  <a:latin typeface="Helvetica"/>
                  <a:cs typeface="Helvetica"/>
                </a:rPr>
                <a:t>than              . </a:t>
              </a:r>
              <a:endParaRPr lang="en-US" altLang="ja-JP" dirty="0">
                <a:latin typeface="Helvetica"/>
                <a:cs typeface="Helvetica"/>
              </a:endParaRPr>
            </a:p>
          </p:txBody>
        </p:sp>
        <p:pic>
          <p:nvPicPr>
            <p:cNvPr id="11" name="図 1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75" y="3378486"/>
              <a:ext cx="679238" cy="285588"/>
            </a:xfrm>
            <a:prstGeom prst="rect">
              <a:avLst/>
            </a:prstGeom>
          </p:spPr>
        </p:pic>
        <p:pic>
          <p:nvPicPr>
            <p:cNvPr id="12" name="図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228" y="3387126"/>
              <a:ext cx="1929808" cy="271258"/>
            </a:xfrm>
            <a:prstGeom prst="rect">
              <a:avLst/>
            </a:prstGeom>
          </p:spPr>
        </p:pic>
        <p:pic>
          <p:nvPicPr>
            <p:cNvPr id="13" name="図 1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8915" y="3378486"/>
              <a:ext cx="567175" cy="271258"/>
            </a:xfrm>
            <a:prstGeom prst="rect">
              <a:avLst/>
            </a:prstGeom>
          </p:spPr>
        </p:pic>
        <p:pic>
          <p:nvPicPr>
            <p:cNvPr id="14" name="図 1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503" y="5093308"/>
              <a:ext cx="763702" cy="212577"/>
            </a:xfrm>
            <a:prstGeom prst="rect">
              <a:avLst/>
            </a:prstGeom>
          </p:spPr>
        </p:pic>
      </p:grpSp>
      <p:sp>
        <p:nvSpPr>
          <p:cNvPr id="17" name="テキスト ボックス 16"/>
          <p:cNvSpPr txBox="1"/>
          <p:nvPr/>
        </p:nvSpPr>
        <p:spPr>
          <a:xfrm>
            <a:off x="336696" y="4717490"/>
            <a:ext cx="6599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ja-JP" dirty="0" smtClean="0">
                <a:latin typeface="Helvetica"/>
                <a:cs typeface="Helvetica"/>
              </a:rPr>
              <a:t>The </a:t>
            </a:r>
            <a:r>
              <a:rPr lang="en-US" altLang="ja-JP" dirty="0">
                <a:latin typeface="Helvetica"/>
                <a:cs typeface="Helvetica"/>
              </a:rPr>
              <a:t>z-component of the total orbital angular momentum of the target and the interloper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18" name="図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453" y="5075193"/>
            <a:ext cx="676214" cy="288628"/>
          </a:xfrm>
          <a:prstGeom prst="rect">
            <a:avLst/>
          </a:prstGeom>
        </p:spPr>
      </p:pic>
      <p:pic>
        <p:nvPicPr>
          <p:cNvPr id="19" name="図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8" y="5441580"/>
            <a:ext cx="6767135" cy="10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24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Test of the hybrid code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67453" y="716640"/>
            <a:ext cx="137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Parameters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4463" y="1085972"/>
            <a:ext cx="9011416" cy="4229480"/>
            <a:chOff x="74463" y="1085972"/>
            <a:chExt cx="9011416" cy="4229480"/>
          </a:xfrm>
        </p:grpSpPr>
        <p:grpSp>
          <p:nvGrpSpPr>
            <p:cNvPr id="20" name="図形グループ 19"/>
            <p:cNvGrpSpPr/>
            <p:nvPr/>
          </p:nvGrpSpPr>
          <p:grpSpPr>
            <a:xfrm>
              <a:off x="74463" y="1085972"/>
              <a:ext cx="9011416" cy="4229480"/>
              <a:chOff x="132584" y="1235520"/>
              <a:chExt cx="9011416" cy="4229480"/>
            </a:xfrm>
          </p:grpSpPr>
          <p:pic>
            <p:nvPicPr>
              <p:cNvPr id="7" name="図 6" descr="Morishima2015_parameter_nam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584" y="1235520"/>
                <a:ext cx="2026626" cy="4229480"/>
              </a:xfrm>
              <a:prstGeom prst="rect">
                <a:avLst/>
              </a:prstGeom>
            </p:spPr>
          </p:pic>
          <p:sp>
            <p:nvSpPr>
              <p:cNvPr id="8" name="テキスト ボックス 7"/>
              <p:cNvSpPr txBox="1"/>
              <p:nvPr/>
            </p:nvSpPr>
            <p:spPr>
              <a:xfrm>
                <a:off x="2175363" y="1235520"/>
                <a:ext cx="3687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>
                    <a:latin typeface="Helvetica"/>
                    <a:cs typeface="Helvetica"/>
                  </a:rPr>
                  <a:t>: initial </a:t>
                </a:r>
                <a:r>
                  <a:rPr lang="en-US" altLang="ja-JP" dirty="0">
                    <a:latin typeface="Helvetica"/>
                    <a:cs typeface="Helvetica"/>
                  </a:rPr>
                  <a:t>total mass of planetesimals </a:t>
                </a: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2175363" y="1613492"/>
                <a:ext cx="6074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>
                    <a:latin typeface="Helvetica"/>
                    <a:cs typeface="Helvetica"/>
                  </a:rPr>
                  <a:t>: the </a:t>
                </a:r>
                <a:r>
                  <a:rPr lang="en-US" altLang="ja-JP" dirty="0">
                    <a:latin typeface="Helvetica"/>
                    <a:cs typeface="Helvetica"/>
                  </a:rPr>
                  <a:t>initial inner and outer edges of the planetesimal </a:t>
                </a:r>
                <a:r>
                  <a:rPr lang="en-US" altLang="ja-JP" dirty="0" smtClean="0">
                    <a:latin typeface="Helvetica"/>
                    <a:cs typeface="Helvetica"/>
                  </a:rPr>
                  <a:t>disk </a:t>
                </a:r>
                <a:endParaRPr lang="en-US" altLang="ja-JP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2175363" y="1982824"/>
                <a:ext cx="6446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power-law exponent for the surface density of planetesimals </a:t>
                </a:r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2175363" y="2352156"/>
                <a:ext cx="3482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i</a:t>
                </a:r>
                <a:r>
                  <a:rPr lang="en-US" altLang="ja-JP" dirty="0" smtClean="0">
                    <a:latin typeface="Helvetica"/>
                    <a:cs typeface="Helvetica"/>
                  </a:rPr>
                  <a:t>nitial </a:t>
                </a:r>
                <a:r>
                  <a:rPr lang="en-US" altLang="ja-JP" dirty="0">
                    <a:latin typeface="Helvetica"/>
                    <a:cs typeface="Helvetica"/>
                  </a:rPr>
                  <a:t>number of planetesimals. </a:t>
                </a: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2175363" y="2721488"/>
                <a:ext cx="3212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initial total number of tracers </a:t>
                </a: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2175363" y="3090820"/>
                <a:ext cx="2891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>
                    <a:latin typeface="Helvetica"/>
                    <a:cs typeface="Helvetica"/>
                  </a:rPr>
                  <a:t>: initial </a:t>
                </a:r>
                <a:r>
                  <a:rPr lang="en-US" altLang="ja-JP" dirty="0">
                    <a:latin typeface="Helvetica"/>
                    <a:cs typeface="Helvetica"/>
                  </a:rPr>
                  <a:t>number of embryos </a:t>
                </a:r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2175363" y="3460152"/>
                <a:ext cx="5046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>
                    <a:latin typeface="Helvetica"/>
                    <a:cs typeface="Helvetica"/>
                  </a:rPr>
                  <a:t>: initial </a:t>
                </a:r>
                <a:r>
                  <a:rPr lang="en-US" altLang="ja-JP" dirty="0">
                    <a:latin typeface="Helvetica"/>
                    <a:cs typeface="Helvetica"/>
                  </a:rPr>
                  <a:t>root-mean-square eccentricity of </a:t>
                </a:r>
                <a:r>
                  <a:rPr lang="en-US" altLang="ja-JP" dirty="0" smtClean="0">
                    <a:latin typeface="Helvetica"/>
                    <a:cs typeface="Helvetica"/>
                  </a:rPr>
                  <a:t>tracers </a:t>
                </a:r>
                <a:endParaRPr lang="en-US" altLang="ja-JP" dirty="0">
                  <a:latin typeface="Helvetica"/>
                  <a:cs typeface="Helvetica"/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2175363" y="3829484"/>
                <a:ext cx="3597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time step for orbital </a:t>
                </a:r>
                <a:r>
                  <a:rPr lang="en-US" altLang="ja-JP" dirty="0" smtClean="0">
                    <a:latin typeface="Helvetica"/>
                    <a:cs typeface="Helvetica"/>
                  </a:rPr>
                  <a:t>integrations </a:t>
                </a:r>
                <a:endParaRPr lang="en-US" altLang="ja-JP" dirty="0">
                  <a:latin typeface="Helvetica"/>
                  <a:cs typeface="Helvetica"/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2175363" y="4198816"/>
                <a:ext cx="63185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angular half-width of the region used in neighboring search </a:t>
                </a: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2175363" y="4591880"/>
                <a:ext cx="2263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collisional outcome </a:t>
                </a: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2175363" y="4961212"/>
                <a:ext cx="6968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: </a:t>
                </a:r>
                <a:r>
                  <a:rPr lang="en-US" altLang="ja-JP" dirty="0">
                    <a:latin typeface="Helvetica"/>
                    <a:cs typeface="Helvetica"/>
                  </a:rPr>
                  <a:t>whether damping effects due to a gas disk are taken into account </a:t>
                </a:r>
              </a:p>
            </p:txBody>
          </p:sp>
        </p:grpSp>
        <p:pic>
          <p:nvPicPr>
            <p:cNvPr id="23" name="図 2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146060"/>
              <a:ext cx="708239" cy="270153"/>
            </a:xfrm>
            <a:prstGeom prst="rect">
              <a:avLst/>
            </a:prstGeom>
          </p:spPr>
        </p:pic>
      </p:grpSp>
      <p:sp>
        <p:nvSpPr>
          <p:cNvPr id="24" name="テキスト ボックス 23"/>
          <p:cNvSpPr txBox="1"/>
          <p:nvPr/>
        </p:nvSpPr>
        <p:spPr>
          <a:xfrm>
            <a:off x="453718" y="5315452"/>
            <a:ext cx="725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In </a:t>
            </a:r>
            <a:r>
              <a:rPr lang="en-US" altLang="ja-JP" dirty="0">
                <a:latin typeface="Helvetica"/>
                <a:cs typeface="Helvetica"/>
              </a:rPr>
              <a:t>all the simulations, the physical density of any body </a:t>
            </a:r>
            <a:r>
              <a:rPr lang="en-US" altLang="ja-JP" dirty="0" smtClean="0">
                <a:latin typeface="Helvetica"/>
                <a:cs typeface="Helvetica"/>
              </a:rPr>
              <a:t>is                   .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25" name="図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56" y="5369034"/>
            <a:ext cx="1046698" cy="290749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467453" y="5707069"/>
            <a:ext cx="8095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The initial distributions </a:t>
            </a:r>
            <a:r>
              <a:rPr lang="en-US" altLang="ja-JP" dirty="0" smtClean="0">
                <a:latin typeface="Helvetica"/>
                <a:cs typeface="Helvetica"/>
              </a:rPr>
              <a:t>of    </a:t>
            </a:r>
            <a:r>
              <a:rPr lang="en-US" altLang="ja-JP" dirty="0">
                <a:latin typeface="Helvetica"/>
                <a:cs typeface="Helvetica"/>
              </a:rPr>
              <a:t>and  </a:t>
            </a:r>
            <a:r>
              <a:rPr lang="en-US" altLang="ja-JP" dirty="0" smtClean="0">
                <a:latin typeface="Helvetica"/>
                <a:cs typeface="Helvetica"/>
              </a:rPr>
              <a:t>  are </a:t>
            </a:r>
            <a:r>
              <a:rPr lang="en-US" altLang="ja-JP" dirty="0">
                <a:latin typeface="Helvetica"/>
                <a:cs typeface="Helvetica"/>
              </a:rPr>
              <a:t>given by the Rayleigh </a:t>
            </a:r>
            <a:r>
              <a:rPr lang="en-US" altLang="ja-JP" dirty="0" smtClean="0">
                <a:latin typeface="Helvetica"/>
                <a:cs typeface="Helvetica"/>
              </a:rPr>
              <a:t>distributions with                              . </a:t>
            </a:r>
            <a:endParaRPr lang="en-US" altLang="ja-JP" dirty="0">
              <a:latin typeface="Helvetica"/>
              <a:cs typeface="Helvetica"/>
            </a:endParaRPr>
          </a:p>
        </p:txBody>
      </p:sp>
      <p:pic>
        <p:nvPicPr>
          <p:cNvPr id="27" name="図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28" y="5855756"/>
            <a:ext cx="126376" cy="143226"/>
          </a:xfrm>
          <a:prstGeom prst="rect">
            <a:avLst/>
          </a:prstGeom>
        </p:spPr>
      </p:pic>
      <p:pic>
        <p:nvPicPr>
          <p:cNvPr id="28" name="図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39" y="5808507"/>
            <a:ext cx="92676" cy="219052"/>
          </a:xfrm>
          <a:prstGeom prst="rect">
            <a:avLst/>
          </a:prstGeom>
        </p:spPr>
      </p:pic>
      <p:pic>
        <p:nvPicPr>
          <p:cNvPr id="29" name="図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52" y="6037863"/>
            <a:ext cx="1744147" cy="2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7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5</a:t>
            </a:r>
            <a:r>
              <a:rPr lang="en-US" altLang="ja-JP" dirty="0" smtClean="0">
                <a:latin typeface="Helvetica"/>
                <a:cs typeface="Helvetica"/>
              </a:rPr>
              <a:t> - Terrestrial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3" name="図 2" descr="Morishima2015_fig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3" y="826396"/>
            <a:ext cx="6121483" cy="5201947"/>
          </a:xfrm>
          <a:prstGeom prst="rect">
            <a:avLst/>
          </a:prstGeom>
        </p:spPr>
      </p:pic>
      <p:pic>
        <p:nvPicPr>
          <p:cNvPr id="8" name="図 7" descr="Morishima2015_parameter_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236" y="790645"/>
            <a:ext cx="1374264" cy="2868029"/>
          </a:xfrm>
          <a:prstGeom prst="rect">
            <a:avLst/>
          </a:prstGeom>
        </p:spPr>
      </p:pic>
      <p:pic>
        <p:nvPicPr>
          <p:cNvPr id="10" name="図 9" descr="Morishima2015_parameter_Terrestri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500" y="791836"/>
            <a:ext cx="1048519" cy="28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0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5</a:t>
            </a:r>
            <a:r>
              <a:rPr lang="en-US" altLang="ja-JP" dirty="0" smtClean="0">
                <a:latin typeface="Helvetica"/>
                <a:cs typeface="Helvetica"/>
              </a:rPr>
              <a:t> - Terrestrial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7" name="図 6" descr="Morishima2015_fig14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9" y="1009072"/>
            <a:ext cx="6019166" cy="455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5</a:t>
            </a:r>
            <a:r>
              <a:rPr lang="en-US" altLang="ja-JP" dirty="0" smtClean="0">
                <a:latin typeface="Helvetica"/>
                <a:cs typeface="Helvetica"/>
              </a:rPr>
              <a:t> - Terrestrial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7" name="図 6" descr="Morishima2015_fig14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38" y="1096060"/>
            <a:ext cx="6041613" cy="413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5</a:t>
            </a:r>
            <a:r>
              <a:rPr lang="en-US" altLang="ja-JP" dirty="0" smtClean="0">
                <a:latin typeface="Helvetica"/>
                <a:cs typeface="Helvetica"/>
              </a:rPr>
              <a:t> - Terrestrial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 descr="Morishima2015_fig14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38" y="1051217"/>
            <a:ext cx="6041613" cy="44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</a:t>
            </a:r>
            <a:r>
              <a:rPr lang="en-US" altLang="ja-JP" dirty="0" smtClean="0">
                <a:latin typeface="Helvetica"/>
                <a:cs typeface="Helvetica"/>
              </a:rPr>
              <a:t>6 - Jovian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3" name="図 2" descr="Morishima2015_fig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20" y="765503"/>
            <a:ext cx="3463559" cy="5614496"/>
          </a:xfrm>
          <a:prstGeom prst="rect">
            <a:avLst/>
          </a:prstGeom>
        </p:spPr>
      </p:pic>
      <p:pic>
        <p:nvPicPr>
          <p:cNvPr id="9" name="図 8" descr="Morishima2015_parameter_n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829159"/>
            <a:ext cx="1374264" cy="2868029"/>
          </a:xfrm>
          <a:prstGeom prst="rect">
            <a:avLst/>
          </a:prstGeom>
        </p:spPr>
      </p:pic>
      <p:pic>
        <p:nvPicPr>
          <p:cNvPr id="10" name="図 9" descr="Morishima2015_parameter_Jov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64" y="829159"/>
            <a:ext cx="964882" cy="28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Background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42681" y="678304"/>
            <a:ext cx="389080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現在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の</a:t>
            </a:r>
            <a:r>
              <a:rPr kumimoji="1"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地球型惑星形成理論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4107" y="3296197"/>
            <a:ext cx="496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②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ja-JP" altLang="en-US" b="1" dirty="0" smtClean="0">
                <a:latin typeface="ヒラギノ角ゴ Pro W3"/>
                <a:ea typeface="ヒラギノ角ゴ Pro W3"/>
                <a:cs typeface="ヒラギノ角ゴ Pro W3"/>
              </a:rPr>
              <a:t>微惑星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→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ja-JP" altLang="en-US" b="1" dirty="0" smtClean="0">
                <a:latin typeface="ヒラギノ角ゴ Pro W3"/>
                <a:ea typeface="ヒラギノ角ゴ Pro W3"/>
                <a:cs typeface="ヒラギノ角ゴ Pro W3"/>
              </a:rPr>
              <a:t>原始惑星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</a:t>
            </a:r>
            <a:r>
              <a:rPr lang="en-US" altLang="ja-JP" dirty="0" smtClean="0">
                <a:latin typeface="Helvetica"/>
                <a:ea typeface="ヒラギノ角ゴ Pro W3"/>
                <a:cs typeface="Helvetica"/>
              </a:rPr>
              <a:t>~1000-5000km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）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grpSp>
        <p:nvGrpSpPr>
          <p:cNvPr id="26" name="図形グループ 25"/>
          <p:cNvGrpSpPr/>
          <p:nvPr/>
        </p:nvGrpSpPr>
        <p:grpSpPr>
          <a:xfrm>
            <a:off x="274107" y="1468274"/>
            <a:ext cx="5700186" cy="628710"/>
            <a:chOff x="274107" y="1439120"/>
            <a:chExt cx="5700186" cy="628710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274107" y="1439120"/>
              <a:ext cx="5700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ヒラギノ角ゴ Pro W3"/>
                  <a:ea typeface="ヒラギノ角ゴ Pro W3"/>
                  <a:cs typeface="ヒラギノ角ゴ Pro W3"/>
                </a:rPr>
                <a:t>①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　</a:t>
              </a:r>
              <a:r>
                <a:rPr lang="ja-JP" altLang="en-US" b="1" dirty="0" smtClean="0">
                  <a:latin typeface="ヒラギノ角ゴ Pro W3"/>
                  <a:ea typeface="ヒラギノ角ゴ Pro W3"/>
                  <a:cs typeface="ヒラギノ角ゴ Pro W3"/>
                </a:rPr>
                <a:t>ダスト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（</a:t>
              </a:r>
              <a:r>
                <a:rPr lang="en-US" altLang="ja-JP" dirty="0" smtClean="0">
                  <a:latin typeface="Helvetica"/>
                  <a:ea typeface="ヒラギノ角ゴ Pro W3"/>
                  <a:cs typeface="Helvetica"/>
                </a:rPr>
                <a:t>~0.1-10μm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）</a:t>
              </a:r>
              <a:r>
                <a:rPr lang="en-US" altLang="ja-JP" dirty="0" smtClean="0">
                  <a:latin typeface="ヒラギノ角ゴ Pro W3"/>
                  <a:ea typeface="ヒラギノ角ゴ Pro W3"/>
                  <a:cs typeface="ヒラギノ角ゴ Pro W3"/>
                </a:rPr>
                <a:t>→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　</a:t>
              </a:r>
              <a:r>
                <a:rPr lang="ja-JP" altLang="en-US" b="1" dirty="0" smtClean="0">
                  <a:latin typeface="ヒラギノ角ゴ Pro W3"/>
                  <a:ea typeface="ヒラギノ角ゴ Pro W3"/>
                  <a:cs typeface="ヒラギノ角ゴ Pro W3"/>
                </a:rPr>
                <a:t>微惑星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（</a:t>
              </a:r>
              <a:r>
                <a:rPr lang="en-US" altLang="ja-JP" dirty="0" smtClean="0">
                  <a:latin typeface="Helvetica"/>
                  <a:ea typeface="ヒラギノ角ゴ Pro W3"/>
                  <a:cs typeface="Helvetica"/>
                </a:rPr>
                <a:t>~1-1000km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）</a:t>
              </a:r>
              <a:endParaRPr kumimoji="1" lang="ja-JP" altLang="en-US" dirty="0">
                <a:latin typeface="ヒラギノ角ゴ Pro W3"/>
                <a:ea typeface="ヒラギノ角ゴ Pro W3"/>
                <a:cs typeface="ヒラギノ角ゴ Pro W3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63750" y="1698498"/>
              <a:ext cx="620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dust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521405" y="1698498"/>
              <a:ext cx="1480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planetesimal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</p:grpSp>
      <p:sp>
        <p:nvSpPr>
          <p:cNvPr id="15" name="テキスト ボックス 14"/>
          <p:cNvSpPr txBox="1"/>
          <p:nvPr/>
        </p:nvSpPr>
        <p:spPr>
          <a:xfrm>
            <a:off x="2263605" y="3554380"/>
            <a:ext cx="9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embryo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74445" y="4900784"/>
            <a:ext cx="496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③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ja-JP" altLang="en-US" b="1" dirty="0" smtClean="0">
                <a:latin typeface="ヒラギノ角ゴ Pro W3"/>
                <a:ea typeface="ヒラギノ角ゴ Pro W3"/>
                <a:cs typeface="ヒラギノ角ゴ Pro W3"/>
              </a:rPr>
              <a:t>原始惑星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→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ja-JP" altLang="en-US" b="1" dirty="0" smtClean="0">
                <a:latin typeface="ヒラギノ角ゴ Pro W3"/>
                <a:ea typeface="ヒラギノ角ゴ Pro W3"/>
                <a:cs typeface="ヒラギノ角ゴ Pro W3"/>
              </a:rPr>
              <a:t>地球型惑星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</a:t>
            </a:r>
            <a:r>
              <a:rPr lang="en-US" altLang="ja-JP" dirty="0" smtClean="0">
                <a:latin typeface="Helvetica"/>
                <a:ea typeface="ヒラギノ角ゴ Pro W3"/>
                <a:cs typeface="Helvetica"/>
              </a:rPr>
              <a:t>~10000km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）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3" name="図 2" descr="rikanenpyo_fi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1004907"/>
            <a:ext cx="3065334" cy="4950514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2686538" y="5196924"/>
            <a:ext cx="81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planet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78880" y="5968601"/>
            <a:ext cx="2679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>
                <a:latin typeface="Helvetica"/>
                <a:cs typeface="Helvetica"/>
              </a:rPr>
              <a:t>http://</a:t>
            </a:r>
            <a:r>
              <a:rPr lang="en-US" altLang="ja-JP" sz="1100" dirty="0" err="1">
                <a:latin typeface="Helvetica"/>
                <a:cs typeface="Helvetica"/>
              </a:rPr>
              <a:t>www.rikanenpyo.jp</a:t>
            </a:r>
            <a:r>
              <a:rPr lang="en-US" altLang="ja-JP" sz="1100" dirty="0">
                <a:latin typeface="Helvetica"/>
                <a:cs typeface="Helvetica"/>
              </a:rPr>
              <a:t>/top/</a:t>
            </a:r>
            <a:r>
              <a:rPr lang="en-US" altLang="ja-JP" sz="1100" dirty="0" err="1">
                <a:latin typeface="Helvetica"/>
                <a:cs typeface="Helvetica"/>
              </a:rPr>
              <a:t>tokusyuu</a:t>
            </a:r>
            <a:r>
              <a:rPr lang="en-US" altLang="ja-JP" sz="1100" dirty="0">
                <a:latin typeface="Helvetica"/>
                <a:cs typeface="Helvetica"/>
              </a:rPr>
              <a:t>/toku2/</a:t>
            </a:r>
            <a:r>
              <a:rPr lang="en-US" altLang="ja-JP" sz="1100" dirty="0" err="1">
                <a:latin typeface="Helvetica"/>
                <a:cs typeface="Helvetica"/>
              </a:rPr>
              <a:t>index.html</a:t>
            </a:r>
            <a:endParaRPr kumimoji="1" lang="ja-JP" altLang="en-US" sz="1100" dirty="0">
              <a:latin typeface="Helvetica"/>
              <a:cs typeface="Helvetica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63750" y="2065768"/>
            <a:ext cx="4561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ダスト層を形成</a:t>
            </a:r>
            <a:endParaRPr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重力的に不安定になりダスト層が分裂</a:t>
            </a:r>
            <a:endParaRPr kumimoji="1"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分裂片が集まり微惑星が形成</a:t>
            </a:r>
            <a:endParaRPr kumimoji="1"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081651" y="2151961"/>
            <a:ext cx="89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~</a:t>
            </a:r>
            <a:r>
              <a:rPr lang="en-US" altLang="ja-JP" dirty="0" smtClean="0">
                <a:latin typeface="Helvetica"/>
                <a:cs typeface="Helvetica"/>
              </a:rPr>
              <a:t>10</a:t>
            </a:r>
            <a:r>
              <a:rPr lang="en-US" altLang="ja-JP" baseline="30000" dirty="0" smtClean="0">
                <a:latin typeface="Helvetica"/>
                <a:cs typeface="Helvetica"/>
              </a:rPr>
              <a:t>6</a:t>
            </a:r>
            <a:r>
              <a:rPr lang="ja-JP" altLang="en-US" dirty="0" smtClean="0">
                <a:latin typeface="+mn-ea"/>
                <a:cs typeface="Helvetica"/>
              </a:rPr>
              <a:t>年</a:t>
            </a:r>
            <a:endParaRPr kumimoji="1" lang="ja-JP" altLang="en-US" dirty="0">
              <a:latin typeface="+mn-ea"/>
              <a:cs typeface="Helvetic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661113" y="362976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~10</a:t>
            </a:r>
            <a:r>
              <a:rPr lang="en-US" altLang="ja-JP" baseline="30000" dirty="0" smtClean="0">
                <a:latin typeface="Helvetica"/>
                <a:cs typeface="Helvetica"/>
              </a:rPr>
              <a:t>6</a:t>
            </a:r>
            <a:r>
              <a:rPr lang="en-US" altLang="ja-JP" dirty="0" smtClean="0">
                <a:latin typeface="Helvetica"/>
                <a:cs typeface="Helvetica"/>
              </a:rPr>
              <a:t>-10</a:t>
            </a:r>
            <a:r>
              <a:rPr lang="en-US" altLang="ja-JP" baseline="30000" dirty="0" smtClean="0">
                <a:latin typeface="Helvetica"/>
                <a:cs typeface="Helvetica"/>
              </a:rPr>
              <a:t>7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年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661113" y="469108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~</a:t>
            </a:r>
            <a:r>
              <a:rPr lang="en-US" altLang="ja-JP" dirty="0" smtClean="0">
                <a:latin typeface="Helvetica"/>
                <a:cs typeface="Helvetica"/>
              </a:rPr>
              <a:t>10</a:t>
            </a:r>
            <a:r>
              <a:rPr lang="en-US" altLang="ja-JP" baseline="30000" dirty="0" smtClean="0">
                <a:latin typeface="Helvetica"/>
                <a:cs typeface="Helvetica"/>
              </a:rPr>
              <a:t>7</a:t>
            </a:r>
            <a:r>
              <a:rPr lang="en-US" altLang="ja-JP" dirty="0" smtClean="0">
                <a:latin typeface="Helvetica"/>
                <a:cs typeface="Helvetica"/>
              </a:rPr>
              <a:t>-10</a:t>
            </a:r>
            <a:r>
              <a:rPr lang="en-US" altLang="ja-JP" baseline="30000" dirty="0" smtClean="0">
                <a:latin typeface="Helvetica"/>
                <a:cs typeface="Helvetica"/>
              </a:rPr>
              <a:t>9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年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206837" y="2918154"/>
            <a:ext cx="231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Hayashi et al. (1985)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51807" y="113996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大きく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分けて３つのステージが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存在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863750" y="3885920"/>
            <a:ext cx="3249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衝突合体</a:t>
            </a:r>
            <a:endParaRPr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大きな微惑星ほど早く成長</a:t>
            </a:r>
            <a:endParaRPr kumimoji="1"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</a:t>
            </a:r>
            <a:r>
              <a:rPr lang="en-US" altLang="ja-JP" dirty="0" smtClean="0">
                <a:latin typeface="Helvetica"/>
                <a:ea typeface="ヒラギノ角ゴ Pro W3"/>
                <a:cs typeface="Helvetica"/>
              </a:rPr>
              <a:t>runaway growth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）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78880" y="67830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標準シナリオの模式図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grpSp>
        <p:nvGrpSpPr>
          <p:cNvPr id="16" name="図形グループ 15"/>
          <p:cNvGrpSpPr/>
          <p:nvPr/>
        </p:nvGrpSpPr>
        <p:grpSpPr>
          <a:xfrm>
            <a:off x="863750" y="5499170"/>
            <a:ext cx="5147563" cy="977755"/>
            <a:chOff x="863750" y="5668274"/>
            <a:chExt cx="5147563" cy="977755"/>
          </a:xfrm>
        </p:grpSpPr>
        <p:sp>
          <p:nvSpPr>
            <p:cNvPr id="30" name="テキスト ボックス 29"/>
            <p:cNvSpPr txBox="1"/>
            <p:nvPr/>
          </p:nvSpPr>
          <p:spPr>
            <a:xfrm>
              <a:off x="863750" y="5668274"/>
              <a:ext cx="5147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kumimoji="1"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巨大衝突合体</a:t>
              </a:r>
              <a:endParaRPr kumimoji="1" lang="en-US" altLang="ja-JP" dirty="0" smtClean="0">
                <a:latin typeface="ヒラギノ角ゴ Pro W3"/>
                <a:ea typeface="ヒラギノ角ゴ Pro W3"/>
                <a:cs typeface="ヒラギノ角ゴ Pro W3"/>
              </a:endParaRPr>
            </a:p>
            <a:p>
              <a:pPr marL="285750" indent="-285750">
                <a:buFont typeface="Arial"/>
                <a:buChar char="•"/>
              </a:pPr>
              <a:r>
                <a:rPr kumimoji="1" lang="ja-JP" altLang="en-US" dirty="0" smtClean="0">
                  <a:latin typeface="Helvetica"/>
                  <a:ea typeface="ヒラギノ角ゴ Pro W3"/>
                  <a:cs typeface="Helvetica"/>
                </a:rPr>
                <a:t>質量が</a:t>
              </a:r>
              <a:r>
                <a:rPr kumimoji="1" lang="en-US" altLang="ja-JP" dirty="0" smtClean="0">
                  <a:latin typeface="Helvetica"/>
                  <a:ea typeface="ヒラギノ角ゴ Pro W3"/>
                  <a:cs typeface="Helvetica"/>
                </a:rPr>
                <a:t>10M</a:t>
              </a:r>
              <a:r>
                <a:rPr lang="ja-JP" altLang="en-US" baseline="-25000" dirty="0" smtClean="0">
                  <a:latin typeface="Helvetica"/>
                  <a:ea typeface="ヒラギノ角ゴ Pro W3"/>
                  <a:cs typeface="Helvetica"/>
                </a:rPr>
                <a:t>地球</a:t>
              </a:r>
              <a:r>
                <a:rPr lang="ja-JP" altLang="en-US" dirty="0" smtClean="0">
                  <a:latin typeface="Helvetica"/>
                  <a:ea typeface="ヒラギノ角ゴ Pro W3"/>
                  <a:cs typeface="Helvetica"/>
                </a:rPr>
                <a:t>程度に成長すると巨大惑星コア</a:t>
              </a:r>
              <a:endParaRPr kumimoji="1" lang="ja-JP" altLang="en-US" dirty="0">
                <a:latin typeface="Helvetica"/>
                <a:ea typeface="ヒラギノ角ゴ Pro W3"/>
                <a:cs typeface="Helvetica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206837" y="6276697"/>
              <a:ext cx="2314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Hayashi et al. (1985)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90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Test 6 - Jovian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8" name="図 7" descr="Morishima2015_fig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94" y="852491"/>
            <a:ext cx="4087903" cy="54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>
                <a:latin typeface="Helvetica"/>
                <a:cs typeface="Helvetica"/>
              </a:rPr>
              <a:t>Method </a:t>
            </a:r>
            <a:r>
              <a:rPr lang="en-US" altLang="ja-JP" sz="3200" dirty="0" smtClean="0">
                <a:latin typeface="Helvetica"/>
                <a:cs typeface="Helvetica"/>
              </a:rPr>
              <a:t>6 - Viscos Stirring &amp; Dynamical Friction</a:t>
            </a:r>
            <a:endParaRPr kumimoji="1" lang="ja-JP" altLang="en-US" sz="32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66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4000" dirty="0" smtClean="0">
                <a:latin typeface="Helvetica"/>
                <a:cs typeface="Helvetica"/>
              </a:rPr>
              <a:t>Method 7 - Treatments of Sub-Embryos</a:t>
            </a:r>
            <a:endParaRPr kumimoji="1" lang="ja-JP" altLang="en-US" sz="4000" dirty="0">
              <a:latin typeface="Helvetica"/>
              <a:cs typeface="Helvetic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6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dirty="0" smtClean="0">
                <a:latin typeface="Helvetica"/>
                <a:cs typeface="Helvetica"/>
              </a:rPr>
              <a:t>Method 9 – Global Gravitational Force of Tracers</a:t>
            </a:r>
            <a:endParaRPr kumimoji="1" lang="ja-JP" altLang="en-US" sz="3200" dirty="0">
              <a:latin typeface="Helvetica"/>
              <a:cs typeface="Helvetic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72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図形グループ 2"/>
          <p:cNvGrpSpPr/>
          <p:nvPr/>
        </p:nvGrpSpPr>
        <p:grpSpPr>
          <a:xfrm>
            <a:off x="144248" y="1329091"/>
            <a:ext cx="8806336" cy="1028418"/>
            <a:chOff x="144248" y="1329091"/>
            <a:chExt cx="8806336" cy="1028418"/>
          </a:xfrm>
        </p:grpSpPr>
        <p:sp>
          <p:nvSpPr>
            <p:cNvPr id="32" name="テキスト ボックス 31"/>
            <p:cNvSpPr txBox="1"/>
            <p:nvPr/>
          </p:nvSpPr>
          <p:spPr>
            <a:xfrm>
              <a:off x="144248" y="16984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原始惑星</a:t>
              </a:r>
              <a:endParaRPr kumimoji="1" lang="ja-JP" altLang="en-US" dirty="0">
                <a:latin typeface="ヒラギノ角ゴ Pro W3"/>
                <a:ea typeface="ヒラギノ角ゴ Pro W3"/>
                <a:cs typeface="ヒラギノ角ゴ Pro W3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7187294" y="1656158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ea typeface="ヒラギノ角ゴ Pro W3"/>
                  <a:cs typeface="Helvetica"/>
                </a:rPr>
                <a:t>e</a:t>
              </a:r>
              <a:r>
                <a:rPr kumimoji="1" lang="ja-JP" altLang="en-US" baseline="-25000" dirty="0" smtClean="0">
                  <a:latin typeface="ヒラギノ角ゴ Pro W3"/>
                  <a:ea typeface="ヒラギノ角ゴ Pro W3"/>
                  <a:cs typeface="ヒラギノ角ゴ Pro W3"/>
                </a:rPr>
                <a:t>地球</a:t>
              </a:r>
              <a:r>
                <a:rPr lang="en-US" altLang="ja-JP" dirty="0">
                  <a:latin typeface="ヒラギノ角ゴ Pro W3"/>
                  <a:ea typeface="ヒラギノ角ゴ Pro W3"/>
                  <a:cs typeface="ヒラギノ角ゴ Pro W3"/>
                </a:rPr>
                <a:t> 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~ 0.0167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7187294" y="1988177"/>
              <a:ext cx="1724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Helvetica"/>
                  <a:ea typeface="ヒラギノ角ゴ Pro W3"/>
                  <a:cs typeface="Helvetica"/>
                </a:rPr>
                <a:t>e</a:t>
              </a:r>
              <a:r>
                <a:rPr lang="ja-JP" altLang="en-US" baseline="-25000" dirty="0" smtClean="0">
                  <a:latin typeface="ヒラギノ角ゴ Pro W3"/>
                  <a:ea typeface="ヒラギノ角ゴ Pro W3"/>
                  <a:cs typeface="ヒラギノ角ゴ Pro W3"/>
                </a:rPr>
                <a:t>金星</a:t>
              </a:r>
              <a:r>
                <a:rPr lang="en-US" altLang="ja-JP" dirty="0" smtClean="0"/>
                <a:t> </a:t>
              </a:r>
              <a:r>
                <a:rPr lang="en-US" altLang="ja-JP" dirty="0" smtClean="0">
                  <a:latin typeface="Helvetica"/>
                  <a:cs typeface="Helvetica"/>
                </a:rPr>
                <a:t>~ 0.00677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grpSp>
          <p:nvGrpSpPr>
            <p:cNvPr id="46" name="図形グループ 45"/>
            <p:cNvGrpSpPr/>
            <p:nvPr/>
          </p:nvGrpSpPr>
          <p:grpSpPr>
            <a:xfrm>
              <a:off x="1371598" y="1329091"/>
              <a:ext cx="7578986" cy="950737"/>
              <a:chOff x="1319263" y="1398763"/>
              <a:chExt cx="7696024" cy="950737"/>
            </a:xfrm>
          </p:grpSpPr>
          <p:grpSp>
            <p:nvGrpSpPr>
              <p:cNvPr id="43" name="図形グループ 42"/>
              <p:cNvGrpSpPr/>
              <p:nvPr/>
            </p:nvGrpSpPr>
            <p:grpSpPr>
              <a:xfrm>
                <a:off x="1319263" y="1398763"/>
                <a:ext cx="7696024" cy="950737"/>
                <a:chOff x="1656326" y="1398763"/>
                <a:chExt cx="7659547" cy="950737"/>
              </a:xfrm>
            </p:grpSpPr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1721481" y="1586386"/>
                  <a:ext cx="13264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 smtClean="0">
                      <a:latin typeface="ヒラギノ角ゴ Pro W3"/>
                      <a:ea typeface="ヒラギノ角ゴ Pro W3"/>
                      <a:cs typeface="ヒラギノ角ゴ Pro W3"/>
                    </a:rPr>
                    <a:t>•</a:t>
                  </a:r>
                  <a:r>
                    <a:rPr lang="ja-JP" altLang="en-US" dirty="0" smtClean="0">
                      <a:latin typeface="ヒラギノ角ゴ Pro W3"/>
                      <a:ea typeface="ヒラギノ角ゴ Pro W3"/>
                      <a:cs typeface="ヒラギノ角ゴ Pro W3"/>
                    </a:rPr>
                    <a:t>衝突合体</a:t>
                  </a:r>
                  <a:endParaRPr lang="en-US" altLang="ja-JP" dirty="0">
                    <a:latin typeface="ヒラギノ角ゴ Pro W3"/>
                    <a:ea typeface="ヒラギノ角ゴ Pro W3"/>
                    <a:cs typeface="ヒラギノ角ゴ Pro W3"/>
                  </a:endParaRPr>
                </a:p>
              </p:txBody>
            </p:sp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3993532" y="1602791"/>
                  <a:ext cx="1741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 smtClean="0">
                      <a:latin typeface="ヒラギノ角ゴ Pro W3"/>
                      <a:ea typeface="ヒラギノ角ゴ Pro W3"/>
                      <a:cs typeface="ヒラギノ角ゴ Pro W3"/>
                    </a:rPr>
                    <a:t>離心率</a:t>
                  </a:r>
                  <a:r>
                    <a:rPr kumimoji="1" lang="en-US" altLang="ja-JP" dirty="0" smtClean="0">
                      <a:latin typeface="Helvetica"/>
                      <a:ea typeface="ヒラギノ角ゴ Pro W3"/>
                      <a:cs typeface="Helvetica"/>
                    </a:rPr>
                    <a:t>e</a:t>
                  </a:r>
                  <a:r>
                    <a:rPr kumimoji="1" lang="ja-JP" altLang="en-US" dirty="0" smtClean="0">
                      <a:latin typeface="ヒラギノ角ゴ Pro W3"/>
                      <a:ea typeface="ヒラギノ角ゴ Pro W3"/>
                      <a:cs typeface="ヒラギノ角ゴ Pro W3"/>
                    </a:rPr>
                    <a:t>の増加</a:t>
                  </a:r>
                  <a:endParaRPr kumimoji="1" lang="ja-JP" altLang="en-US" dirty="0">
                    <a:latin typeface="ヒラギノ角ゴ Pro W3"/>
                    <a:ea typeface="ヒラギノ角ゴ Pro W3"/>
                    <a:cs typeface="ヒラギノ角ゴ Pro W3"/>
                  </a:endParaRPr>
                </a:p>
              </p:txBody>
            </p:sp>
            <p:sp>
              <p:nvSpPr>
                <p:cNvPr id="27" name="角丸四角形 26"/>
                <p:cNvSpPr/>
                <p:nvPr/>
              </p:nvSpPr>
              <p:spPr>
                <a:xfrm>
                  <a:off x="1656326" y="1524000"/>
                  <a:ext cx="5513916" cy="825500"/>
                </a:xfrm>
                <a:prstGeom prst="roundRect">
                  <a:avLst/>
                </a:prstGeom>
                <a:noFill/>
                <a:ln w="31750">
                  <a:solidFill>
                    <a:schemeClr val="accent5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4" name="右矢印 33"/>
                <p:cNvSpPr>
                  <a:spLocks noChangeAspect="1"/>
                </p:cNvSpPr>
                <p:nvPr/>
              </p:nvSpPr>
              <p:spPr>
                <a:xfrm>
                  <a:off x="3427557" y="1787457"/>
                  <a:ext cx="553918" cy="339242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7496242" y="1398763"/>
                  <a:ext cx="1819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dirty="0" smtClean="0">
                      <a:latin typeface="ヒラギノ角ゴ Pro W3"/>
                      <a:ea typeface="ヒラギノ角ゴ Pro W3"/>
                      <a:cs typeface="ヒラギノ角ゴ Pro W3"/>
                    </a:rPr>
                    <a:t>観測と合わない</a:t>
                  </a:r>
                  <a:endParaRPr kumimoji="1" lang="ja-JP" altLang="en-US" dirty="0">
                    <a:latin typeface="ヒラギノ角ゴ Pro W3"/>
                    <a:ea typeface="ヒラギノ角ゴ Pro W3"/>
                    <a:cs typeface="ヒラギノ角ゴ Pro W3"/>
                  </a:endParaRPr>
                </a:p>
              </p:txBody>
            </p:sp>
          </p:grpSp>
          <p:sp>
            <p:nvSpPr>
              <p:cNvPr id="45" name="テキスト ボックス 44"/>
              <p:cNvSpPr txBox="1"/>
              <p:nvPr/>
            </p:nvSpPr>
            <p:spPr>
              <a:xfrm>
                <a:off x="1384728" y="1910496"/>
                <a:ext cx="1684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latin typeface="ヒラギノ角ゴ Pro W3"/>
                    <a:ea typeface="ヒラギノ角ゴ Pro W3"/>
                    <a:cs typeface="ヒラギノ角ゴ Pro W3"/>
                  </a:rPr>
                  <a:t>•</a:t>
                </a:r>
                <a:r>
                  <a:rPr kumimoji="1" lang="ja-JP" altLang="en-US" dirty="0" smtClean="0">
                    <a:latin typeface="ヒラギノ角ゴ Pro W3"/>
                    <a:ea typeface="ヒラギノ角ゴ Pro W3"/>
                    <a:cs typeface="ヒラギノ角ゴ Pro W3"/>
                  </a:rPr>
                  <a:t>重力相互作用</a:t>
                </a:r>
                <a:endParaRPr kumimoji="1" lang="ja-JP" altLang="en-US" dirty="0">
                  <a:latin typeface="ヒラギノ角ゴ Pro W3"/>
                  <a:ea typeface="ヒラギノ角ゴ Pro W3"/>
                  <a:cs typeface="ヒラギノ角ゴ Pro W3"/>
                </a:endParaRPr>
              </a:p>
            </p:txBody>
          </p:sp>
        </p:grpSp>
      </p:grpSp>
      <p:sp>
        <p:nvSpPr>
          <p:cNvPr id="13" name="テキスト ボックス 12"/>
          <p:cNvSpPr txBox="1"/>
          <p:nvPr/>
        </p:nvSpPr>
        <p:spPr>
          <a:xfrm>
            <a:off x="2050144" y="2511186"/>
            <a:ext cx="3416320" cy="64633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残存微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惑星との「力学的摩擦」</a:t>
            </a:r>
            <a:endParaRPr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</a:t>
            </a:r>
            <a:r>
              <a:rPr lang="en-US" altLang="ja-JP" dirty="0">
                <a:latin typeface="Helvetica"/>
                <a:ea typeface="ヒラギノ角ゴ Pro W3"/>
                <a:cs typeface="Helvetica"/>
              </a:rPr>
              <a:t>Dynamical Friction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）を考慮</a:t>
            </a:r>
            <a:endParaRPr lang="en-US" altLang="ja-JP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8" name="右矢印 37"/>
          <p:cNvSpPr>
            <a:spLocks noChangeAspect="1"/>
          </p:cNvSpPr>
          <p:nvPr/>
        </p:nvSpPr>
        <p:spPr>
          <a:xfrm>
            <a:off x="5618154" y="2648654"/>
            <a:ext cx="627447" cy="339242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>
                <a:latin typeface="Helvetica"/>
                <a:cs typeface="Helvetica"/>
              </a:rPr>
              <a:t>地球型惑星形成後期における衝突</a:t>
            </a:r>
            <a:r>
              <a:rPr lang="en-US" altLang="ja-JP" sz="3200" dirty="0" smtClean="0">
                <a:latin typeface="Helvetica"/>
                <a:cs typeface="Helvetica"/>
              </a:rPr>
              <a:t>•</a:t>
            </a:r>
            <a:r>
              <a:rPr lang="ja-JP" altLang="en-US" sz="3200" dirty="0" smtClean="0">
                <a:latin typeface="Helvetica"/>
                <a:cs typeface="Helvetica"/>
              </a:rPr>
              <a:t>破壊の重要性</a:t>
            </a:r>
            <a:endParaRPr kumimoji="1" lang="ja-JP" altLang="en-US" sz="3200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45601" y="61312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（佐藤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雄太郎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さんの修論）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65267" y="964314"/>
            <a:ext cx="728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地球型惑星形成後期（原始惑星が巨大衝突するステージ）において、</a:t>
            </a:r>
            <a:endParaRPr kumimoji="1"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326790" y="249032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u="sng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原始惑星の</a:t>
            </a:r>
            <a:r>
              <a:rPr kumimoji="1" lang="ja-JP" altLang="en-US" b="1" u="sng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離心率を</a:t>
            </a:r>
            <a:endParaRPr kumimoji="1" lang="en-US" altLang="ja-JP" b="1" u="sng" dirty="0" smtClean="0">
              <a:solidFill>
                <a:srgbClr val="000000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kumimoji="1" lang="ja-JP" altLang="en-US" b="1" u="sng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下げることができる！</a:t>
            </a:r>
            <a:endParaRPr kumimoji="1" lang="en-US" altLang="ja-JP" b="1" u="sng" dirty="0" smtClean="0">
              <a:solidFill>
                <a:srgbClr val="000000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765267" y="3511412"/>
            <a:ext cx="7451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しかし、相対速度が上がった微惑星同士の</a:t>
            </a:r>
            <a:r>
              <a:rPr kumimoji="1"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衝突</a:t>
            </a:r>
            <a:r>
              <a:rPr kumimoji="1" lang="en-US" altLang="ja-JP" u="sng" dirty="0" smtClean="0">
                <a:latin typeface="ヒラギノ角ゴ Pro W3"/>
                <a:ea typeface="ヒラギノ角ゴ Pro W3"/>
                <a:cs typeface="ヒラギノ角ゴ Pro W3"/>
              </a:rPr>
              <a:t>•</a:t>
            </a:r>
            <a:r>
              <a:rPr kumimoji="1"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破壊を考慮する場合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、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935283" y="519925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u="sng" dirty="0">
                <a:latin typeface="ヒラギノ角ゴ Pro W3"/>
                <a:ea typeface="ヒラギノ角ゴ Pro W3"/>
                <a:cs typeface="ヒラギノ角ゴ Pro W3"/>
              </a:rPr>
              <a:t>力学的摩擦</a:t>
            </a:r>
            <a:r>
              <a:rPr lang="ja-JP" altLang="en-US" b="1" u="sng" dirty="0" smtClean="0">
                <a:latin typeface="ヒラギノ角ゴ Pro W3"/>
                <a:ea typeface="ヒラギノ角ゴ Pro W3"/>
                <a:cs typeface="ヒラギノ角ゴ Pro W3"/>
              </a:rPr>
              <a:t>が十分に効かない可能性</a:t>
            </a:r>
            <a:endParaRPr lang="ja-JP" altLang="en-US" b="1" u="sng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28909" y="434289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輻射圧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で系外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へ</a:t>
            </a:r>
            <a:endParaRPr lang="en-US" altLang="ja-JP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028909" y="471222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質量欠損（微惑星の面密度減少）</a:t>
            </a:r>
            <a:endParaRPr kumimoji="1" lang="ja-JP" altLang="en-US" dirty="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028909" y="3944304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破片がどんどん小さく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なる（衝突カスケード）</a:t>
            </a:r>
            <a:endParaRPr lang="en-US" altLang="ja-JP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5" name="右矢印 64"/>
          <p:cNvSpPr>
            <a:spLocks noChangeAspect="1"/>
          </p:cNvSpPr>
          <p:nvPr/>
        </p:nvSpPr>
        <p:spPr>
          <a:xfrm>
            <a:off x="1166262" y="5229347"/>
            <a:ext cx="676520" cy="3392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698246" y="5742215"/>
            <a:ext cx="811352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微惑星の衝突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•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破壊を扱えるハイブリッドコードを開発して数値計算をし、</a:t>
            </a:r>
            <a:endParaRPr kumimoji="1"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力学的摩擦が効くような微惑星の「総質量」と「サイズ」に制限をつけた。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9" name="円/楕円 68"/>
          <p:cNvSpPr>
            <a:spLocks noChangeAspect="1"/>
          </p:cNvSpPr>
          <p:nvPr/>
        </p:nvSpPr>
        <p:spPr>
          <a:xfrm>
            <a:off x="457200" y="2676416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円/楕円 69"/>
          <p:cNvSpPr>
            <a:spLocks noChangeAspect="1"/>
          </p:cNvSpPr>
          <p:nvPr/>
        </p:nvSpPr>
        <p:spPr>
          <a:xfrm>
            <a:off x="264886" y="2996456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円/楕円 70"/>
          <p:cNvSpPr>
            <a:spLocks noChangeAspect="1"/>
          </p:cNvSpPr>
          <p:nvPr/>
        </p:nvSpPr>
        <p:spPr>
          <a:xfrm>
            <a:off x="310606" y="245992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円/楕円 71"/>
          <p:cNvSpPr>
            <a:spLocks noChangeAspect="1"/>
          </p:cNvSpPr>
          <p:nvPr/>
        </p:nvSpPr>
        <p:spPr>
          <a:xfrm>
            <a:off x="822960" y="333380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円/楕円 72"/>
          <p:cNvSpPr>
            <a:spLocks noChangeAspect="1"/>
          </p:cNvSpPr>
          <p:nvPr/>
        </p:nvSpPr>
        <p:spPr>
          <a:xfrm>
            <a:off x="1746988" y="2818275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円/楕円 73"/>
          <p:cNvSpPr>
            <a:spLocks noChangeAspect="1"/>
          </p:cNvSpPr>
          <p:nvPr/>
        </p:nvSpPr>
        <p:spPr>
          <a:xfrm>
            <a:off x="1463040" y="2695629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円/楕円 74"/>
          <p:cNvSpPr>
            <a:spLocks noChangeAspect="1"/>
          </p:cNvSpPr>
          <p:nvPr/>
        </p:nvSpPr>
        <p:spPr>
          <a:xfrm>
            <a:off x="822960" y="243853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円/楕円 75"/>
          <p:cNvSpPr>
            <a:spLocks noChangeAspect="1"/>
          </p:cNvSpPr>
          <p:nvPr/>
        </p:nvSpPr>
        <p:spPr>
          <a:xfrm>
            <a:off x="1371600" y="3288080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円/楕円 76"/>
          <p:cNvSpPr>
            <a:spLocks noChangeAspect="1"/>
          </p:cNvSpPr>
          <p:nvPr/>
        </p:nvSpPr>
        <p:spPr>
          <a:xfrm>
            <a:off x="1127760" y="2601351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円/楕円 77"/>
          <p:cNvSpPr>
            <a:spLocks noChangeAspect="1"/>
          </p:cNvSpPr>
          <p:nvPr/>
        </p:nvSpPr>
        <p:spPr>
          <a:xfrm>
            <a:off x="1173480" y="2818275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円/楕円 78"/>
          <p:cNvSpPr>
            <a:spLocks noChangeAspect="1"/>
          </p:cNvSpPr>
          <p:nvPr/>
        </p:nvSpPr>
        <p:spPr>
          <a:xfrm>
            <a:off x="502920" y="3139766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円/楕円 79"/>
          <p:cNvSpPr>
            <a:spLocks noChangeAspect="1"/>
          </p:cNvSpPr>
          <p:nvPr/>
        </p:nvSpPr>
        <p:spPr>
          <a:xfrm>
            <a:off x="652526" y="2576956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円/楕円 80"/>
          <p:cNvSpPr>
            <a:spLocks noChangeAspect="1"/>
          </p:cNvSpPr>
          <p:nvPr/>
        </p:nvSpPr>
        <p:spPr>
          <a:xfrm>
            <a:off x="1173480" y="3171611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円/楕円 81"/>
          <p:cNvSpPr>
            <a:spLocks noChangeAspect="1"/>
          </p:cNvSpPr>
          <p:nvPr/>
        </p:nvSpPr>
        <p:spPr>
          <a:xfrm>
            <a:off x="1554480" y="3026936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円/楕円 82"/>
          <p:cNvSpPr>
            <a:spLocks noChangeAspect="1"/>
          </p:cNvSpPr>
          <p:nvPr/>
        </p:nvSpPr>
        <p:spPr>
          <a:xfrm>
            <a:off x="698246" y="2787069"/>
            <a:ext cx="405526" cy="4055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6245601" y="3880744"/>
            <a:ext cx="2704983" cy="180209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06599" y="395510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相対速度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260415"/>
            <a:ext cx="2248809" cy="357211"/>
          </a:xfrm>
          <a:prstGeom prst="rect">
            <a:avLst/>
          </a:prstGeom>
        </p:spPr>
      </p:pic>
      <p:grpSp>
        <p:nvGrpSpPr>
          <p:cNvPr id="21" name="図形グループ 20"/>
          <p:cNvGrpSpPr/>
          <p:nvPr/>
        </p:nvGrpSpPr>
        <p:grpSpPr>
          <a:xfrm>
            <a:off x="6398500" y="4696136"/>
            <a:ext cx="1165012" cy="369332"/>
            <a:chOff x="6158166" y="4817180"/>
            <a:chExt cx="1165012" cy="369332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6317750" y="4817180"/>
              <a:ext cx="1005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: </a:t>
              </a:r>
              <a:r>
                <a:rPr kumimoji="1"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離心率</a:t>
              </a:r>
              <a:endParaRPr kumimoji="1" lang="ja-JP" altLang="en-US" dirty="0">
                <a:latin typeface="ヒラギノ角ゴ Pro W3"/>
                <a:ea typeface="ヒラギノ角ゴ Pro W3"/>
                <a:cs typeface="ヒラギノ角ゴ Pro W3"/>
              </a:endParaRPr>
            </a:p>
          </p:txBody>
        </p:sp>
        <p:pic>
          <p:nvPicPr>
            <p:cNvPr id="19" name="図 1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166" y="4905076"/>
              <a:ext cx="155716" cy="176478"/>
            </a:xfrm>
            <a:prstGeom prst="rect">
              <a:avLst/>
            </a:prstGeom>
          </p:spPr>
        </p:pic>
      </p:grpSp>
      <p:grpSp>
        <p:nvGrpSpPr>
          <p:cNvPr id="22" name="図形グループ 21"/>
          <p:cNvGrpSpPr/>
          <p:nvPr/>
        </p:nvGrpSpPr>
        <p:grpSpPr>
          <a:xfrm>
            <a:off x="6446373" y="4996778"/>
            <a:ext cx="1641168" cy="369332"/>
            <a:chOff x="6194959" y="5120976"/>
            <a:chExt cx="1641168" cy="369332"/>
          </a:xfrm>
        </p:grpSpPr>
        <p:sp>
          <p:nvSpPr>
            <p:cNvPr id="17" name="テキスト ボックス 16"/>
            <p:cNvSpPr txBox="1"/>
            <p:nvPr/>
          </p:nvSpPr>
          <p:spPr>
            <a:xfrm>
              <a:off x="6317750" y="5120976"/>
              <a:ext cx="1518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: </a:t>
              </a:r>
              <a:r>
                <a:rPr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軌道傾斜角</a:t>
              </a:r>
              <a:endParaRPr kumimoji="1" lang="ja-JP" altLang="en-US" dirty="0">
                <a:latin typeface="ヒラギノ角ゴ Pro W3"/>
                <a:ea typeface="ヒラギノ角ゴ Pro W3"/>
                <a:cs typeface="ヒラギノ角ゴ Pro W3"/>
              </a:endParaRPr>
            </a:p>
          </p:txBody>
        </p:sp>
        <p:pic>
          <p:nvPicPr>
            <p:cNvPr id="20" name="図 1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959" y="5186512"/>
              <a:ext cx="101283" cy="239396"/>
            </a:xfrm>
            <a:prstGeom prst="rect">
              <a:avLst/>
            </a:prstGeom>
          </p:spPr>
        </p:pic>
      </p:grpSp>
      <p:grpSp>
        <p:nvGrpSpPr>
          <p:cNvPr id="24" name="図形グループ 23"/>
          <p:cNvGrpSpPr/>
          <p:nvPr/>
        </p:nvGrpSpPr>
        <p:grpSpPr>
          <a:xfrm>
            <a:off x="6306599" y="5313505"/>
            <a:ext cx="1976182" cy="369332"/>
            <a:chOff x="6361377" y="5279190"/>
            <a:chExt cx="1976182" cy="369332"/>
          </a:xfrm>
        </p:grpSpPr>
        <p:pic>
          <p:nvPicPr>
            <p:cNvPr id="18" name="図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377" y="5393411"/>
              <a:ext cx="319454" cy="184947"/>
            </a:xfrm>
            <a:prstGeom prst="rect">
              <a:avLst/>
            </a:prstGeom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6626834" y="5279190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: </a:t>
              </a:r>
              <a:r>
                <a:rPr kumimoji="1" lang="ja-JP" altLang="en-US" dirty="0" smtClean="0">
                  <a:latin typeface="ヒラギノ角ゴ Pro W3"/>
                  <a:ea typeface="ヒラギノ角ゴ Pro W3"/>
                  <a:cs typeface="ヒラギノ角ゴ Pro W3"/>
                </a:rPr>
                <a:t>ケプラー速度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</p:grpSp>
      <p:sp>
        <p:nvSpPr>
          <p:cNvPr id="25" name="テキスト ボックス 24"/>
          <p:cNvSpPr txBox="1"/>
          <p:nvPr/>
        </p:nvSpPr>
        <p:spPr>
          <a:xfrm>
            <a:off x="3672292" y="1871602"/>
            <a:ext cx="3077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>
                <a:latin typeface="Helvetica"/>
                <a:cs typeface="Helvetica"/>
              </a:rPr>
              <a:t>(Chambers </a:t>
            </a:r>
            <a:r>
              <a:rPr lang="en-US" altLang="ja-JP" sz="1600" dirty="0">
                <a:latin typeface="Helvetica"/>
                <a:cs typeface="Helvetica"/>
              </a:rPr>
              <a:t>&amp; </a:t>
            </a:r>
            <a:r>
              <a:rPr lang="en-US" altLang="ja-JP" sz="1600" dirty="0" err="1">
                <a:latin typeface="Helvetica"/>
                <a:cs typeface="Helvetica"/>
              </a:rPr>
              <a:t>Weatherill</a:t>
            </a:r>
            <a:r>
              <a:rPr lang="en-US" altLang="ja-JP" sz="1600" dirty="0">
                <a:latin typeface="Helvetica"/>
                <a:cs typeface="Helvetica"/>
              </a:rPr>
              <a:t> </a:t>
            </a:r>
            <a:r>
              <a:rPr lang="en-US" altLang="ja-JP" sz="1600" dirty="0" smtClean="0">
                <a:latin typeface="Helvetica"/>
                <a:cs typeface="Helvetica"/>
              </a:rPr>
              <a:t>(1998)) </a:t>
            </a:r>
            <a:endParaRPr lang="en-US" altLang="ja-JP" sz="1600" dirty="0">
              <a:latin typeface="Helvetica"/>
              <a:cs typeface="Helvetica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33189" y="3118376"/>
            <a:ext cx="2419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>
                <a:latin typeface="Helvetica"/>
                <a:cs typeface="Helvetica"/>
              </a:rPr>
              <a:t>(Chambers </a:t>
            </a:r>
            <a:r>
              <a:rPr lang="en-US" altLang="ja-JP" sz="1600" dirty="0">
                <a:latin typeface="Helvetica"/>
                <a:cs typeface="Helvetica"/>
              </a:rPr>
              <a:t>et al. </a:t>
            </a:r>
            <a:r>
              <a:rPr lang="en-US" altLang="ja-JP" sz="1600" dirty="0" smtClean="0">
                <a:latin typeface="Helvetica"/>
                <a:cs typeface="Helvetica"/>
              </a:rPr>
              <a:t>(2001))</a:t>
            </a:r>
            <a:endParaRPr lang="en-US" altLang="ja-JP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7669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>
                <a:latin typeface="Helvetica"/>
                <a:cs typeface="Helvetica"/>
              </a:rPr>
              <a:t>自分の研究とのつながり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37920"/>
            <a:ext cx="8229600" cy="4988243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ヒラギノ角ゴ Pro W3"/>
                <a:ea typeface="ヒラギノ角ゴ Pro W3"/>
                <a:cs typeface="ヒラギノ角ゴ Pro W3"/>
              </a:rPr>
              <a:t>佐藤さんの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修論で用いたハイブリッドコードを使って、</a:t>
            </a:r>
            <a:r>
              <a:rPr lang="ja-JP" altLang="en-US" sz="2400" dirty="0">
                <a:latin typeface="ヒラギノ角ゴ Pro W3"/>
                <a:ea typeface="ヒラギノ角ゴ Pro W3"/>
                <a:cs typeface="ヒラギノ角ゴ Pro W3"/>
              </a:rPr>
              <a:t>破壊を含めた</a:t>
            </a:r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ja-JP" altLang="en-US" sz="2400" dirty="0">
                <a:latin typeface="ヒラギノ角ゴ Pro W3"/>
                <a:ea typeface="ヒラギノ角ゴ Pro W3"/>
                <a:cs typeface="ヒラギノ角ゴ Pro W3"/>
              </a:rPr>
              <a:t>体計算を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する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具体的な研究対象は小林さんと相談中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まずはコード作り</a:t>
            </a:r>
            <a:r>
              <a:rPr lang="ja-JP" altLang="en-US" sz="2400" dirty="0">
                <a:latin typeface="ヒラギノ角ゴ Pro W3"/>
                <a:ea typeface="ヒラギノ角ゴ Pro W3"/>
                <a:cs typeface="ヒラギノ角ゴ Pro W3"/>
              </a:rPr>
              <a:t>から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始める</a:t>
            </a:r>
            <a:endParaRPr lang="en-US" altLang="ja-JP" sz="2400" dirty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体計算と統計的計算のハイブリッドコードについて</a:t>
            </a:r>
            <a:r>
              <a:rPr lang="en-US" altLang="ja-JP" sz="2400" dirty="0" err="1" smtClean="0">
                <a:latin typeface="Helvetica"/>
                <a:ea typeface="ヒラギノ角ゴ Pro W3"/>
                <a:cs typeface="Helvetica"/>
              </a:rPr>
              <a:t>Morishima</a:t>
            </a:r>
            <a:r>
              <a:rPr lang="en-US" altLang="ja-JP" sz="2400" dirty="0" smtClean="0">
                <a:latin typeface="Helvetica"/>
                <a:ea typeface="ヒラギノ角ゴ Pro W3"/>
                <a:cs typeface="Helvetica"/>
              </a:rPr>
              <a:t> (2015)</a:t>
            </a:r>
            <a:r>
              <a:rPr lang="en-US" altLang="ja-JP" sz="2400" dirty="0">
                <a:latin typeface="Helvetica"/>
                <a:ea typeface="ヒラギノ角ゴ Pro W3"/>
                <a:cs typeface="Helvetica"/>
              </a:rPr>
              <a:t> 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で詳しく解説されており、今回はこの論文のレビューを行う</a:t>
            </a:r>
            <a:endParaRPr lang="en-US" altLang="ja-JP" sz="2400" dirty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衝突破壊の解析解は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Helvetica"/>
                <a:ea typeface="ヒラギノ角ゴ Pro W3"/>
                <a:cs typeface="Helvetica"/>
              </a:rPr>
              <a:t>Kobayashi &amp; Tanaka (2010) 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で勉強し、次回レビューする予定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夏の学校ではハイブリッドコードを使ってテスト計算をし、完全な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体計算との比較をしたい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01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Abstract of </a:t>
            </a:r>
            <a:r>
              <a:rPr kumimoji="1" lang="en-US" altLang="ja-JP" dirty="0" err="1" smtClean="0">
                <a:latin typeface="Helvetica"/>
                <a:cs typeface="Helvetica"/>
              </a:rPr>
              <a:t>Morishima</a:t>
            </a:r>
            <a:r>
              <a:rPr kumimoji="1" lang="en-US" altLang="ja-JP" dirty="0" smtClean="0">
                <a:latin typeface="Helvetica"/>
                <a:cs typeface="Helvetica"/>
              </a:rPr>
              <a:t>(2015)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32939" y="855232"/>
            <a:ext cx="855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Helvetica"/>
                <a:ea typeface="ヒラギノ角ゴ Pro W3"/>
                <a:cs typeface="Helvetica"/>
              </a:rPr>
              <a:t>微惑星から惑星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へ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の集積シミュレーションには２つの手法が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用いられている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32940" y="1364456"/>
            <a:ext cx="10567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体計算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32940" y="2793596"/>
            <a:ext cx="1338828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統計的計算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56640" y="183705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⭕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正確であり、複雑な現象を自動的に取り扱うことが可能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56640" y="2209404"/>
            <a:ext cx="822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❌コンピュータへの負荷が大きく、粒子数やタイムステップ数に制約がある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56640" y="3259574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⭕多数の粒子、そして衝突破壊を取り扱うことが可能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56640" y="3639066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❌個々の粒子の軌道を直接追うことができない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32940" y="4226560"/>
            <a:ext cx="808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この２つの組み合わせをハイブリッド計算と呼び、「多数の微惑星」を「少数のトレーサー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」で代表させる（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スーパー粒子近似</a:t>
            </a:r>
            <a:r>
              <a:rPr lang="ja-JP" altLang="en-US" dirty="0" smtClean="0">
                <a:latin typeface="Helvetica"/>
                <a:ea typeface="ヒラギノ角ゴ Pro W3"/>
                <a:cs typeface="Helvetica"/>
              </a:rPr>
              <a:t>）</a:t>
            </a:r>
            <a:endParaRPr lang="en-US" altLang="ja-JP" dirty="0" smtClean="0">
              <a:latin typeface="Helvetica"/>
              <a:ea typeface="ヒラギノ角ゴ Pro W3"/>
              <a:cs typeface="Helvetic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32940" y="5049520"/>
            <a:ext cx="729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様々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なテスト計算を詳細に行い、解析的な計算と純粋な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体計算の両方と比較した結果、</a:t>
            </a:r>
            <a:r>
              <a:rPr kumimoji="1"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全てにおいてよく</a:t>
            </a:r>
            <a:r>
              <a:rPr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一致していた</a:t>
            </a:r>
            <a:endParaRPr kumimoji="1" lang="ja-JP" altLang="en-US" u="sng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32940" y="5801360"/>
            <a:ext cx="701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現在のコードは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hit-and-run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衝突をオプションに含んでいるが、</a:t>
            </a:r>
            <a:r>
              <a:rPr lang="ja-JP" altLang="en-US" u="sng" dirty="0" smtClean="0">
                <a:latin typeface="ヒラギノ角ゴ Pro W3"/>
                <a:ea typeface="ヒラギノ角ゴ Pro W3"/>
                <a:cs typeface="ヒラギノ角ゴ Pro W3"/>
              </a:rPr>
              <a:t>衝突破壊を扱えない</a:t>
            </a:r>
            <a:endParaRPr kumimoji="1" lang="ja-JP" altLang="en-US" u="sng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88848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Method 1 - Particle Classes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7" name="図 6" descr="Morishima2015_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4" y="3312160"/>
            <a:ext cx="4522292" cy="2999333"/>
          </a:xfrm>
          <a:prstGeom prst="rect">
            <a:avLst/>
          </a:prstGeom>
        </p:spPr>
      </p:pic>
      <p:grpSp>
        <p:nvGrpSpPr>
          <p:cNvPr id="56" name="図形グループ 55"/>
          <p:cNvGrpSpPr/>
          <p:nvPr/>
        </p:nvGrpSpPr>
        <p:grpSpPr>
          <a:xfrm>
            <a:off x="2535497" y="964029"/>
            <a:ext cx="5920722" cy="371844"/>
            <a:chOff x="2535497" y="1014829"/>
            <a:chExt cx="5920722" cy="371844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014711" y="1017341"/>
              <a:ext cx="1441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 dirty="0">
                  <a:latin typeface="Helvetica"/>
                  <a:cs typeface="Helvetica"/>
                </a:rPr>
                <a:t>f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ull-embryo</a:t>
              </a:r>
              <a:endParaRPr kumimoji="1" lang="ja-JP" altLang="en-US" b="1" dirty="0">
                <a:latin typeface="Helvetica"/>
                <a:cs typeface="Helvetica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438660" y="1017341"/>
              <a:ext cx="150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 dirty="0">
                  <a:latin typeface="Helvetica"/>
                  <a:cs typeface="Helvetica"/>
                </a:rPr>
                <a:t>s</a:t>
              </a:r>
              <a:r>
                <a:rPr kumimoji="1" lang="en-US" altLang="ja-JP" b="1" dirty="0" smtClean="0">
                  <a:latin typeface="Helvetica"/>
                  <a:cs typeface="Helvetica"/>
                </a:rPr>
                <a:t>ub-embryo</a:t>
              </a:r>
              <a:endParaRPr kumimoji="1" lang="ja-JP" altLang="en-US" b="1" dirty="0">
                <a:latin typeface="Helvetica"/>
                <a:cs typeface="Helvetica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535497" y="1014829"/>
              <a:ext cx="826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smtClean="0">
                  <a:latin typeface="Helvetica"/>
                  <a:cs typeface="Helvetica"/>
                </a:rPr>
                <a:t>tracer</a:t>
              </a:r>
              <a:endParaRPr kumimoji="1" lang="ja-JP" altLang="en-US" b="1" dirty="0">
                <a:latin typeface="Helvetica"/>
                <a:cs typeface="Helvetica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6413678" y="4017522"/>
            <a:ext cx="146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Helvetica"/>
                <a:cs typeface="Helvetica"/>
              </a:rPr>
              <a:t>total mass :</a:t>
            </a:r>
            <a:endParaRPr kumimoji="1" lang="ja-JP" altLang="en-US" b="1" dirty="0">
              <a:latin typeface="Helvetica"/>
              <a:cs typeface="Helvetica"/>
            </a:endParaRPr>
          </a:p>
        </p:txBody>
      </p:sp>
      <p:pic>
        <p:nvPicPr>
          <p:cNvPr id="28" name="図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76" y="4089587"/>
            <a:ext cx="650271" cy="297267"/>
          </a:xfrm>
          <a:prstGeom prst="rect">
            <a:avLst/>
          </a:prstGeom>
        </p:spPr>
      </p:pic>
      <p:pic>
        <p:nvPicPr>
          <p:cNvPr id="37" name="図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58" y="6042680"/>
            <a:ext cx="2906542" cy="268813"/>
          </a:xfrm>
          <a:prstGeom prst="rect">
            <a:avLst/>
          </a:prstGeom>
        </p:spPr>
      </p:pic>
      <p:cxnSp>
        <p:nvCxnSpPr>
          <p:cNvPr id="39" name="直線コネクタ 38"/>
          <p:cNvCxnSpPr/>
          <p:nvPr/>
        </p:nvCxnSpPr>
        <p:spPr>
          <a:xfrm>
            <a:off x="1760704" y="966541"/>
            <a:ext cx="0" cy="22423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4016224" y="966541"/>
            <a:ext cx="0" cy="22423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9014944" y="966541"/>
            <a:ext cx="0" cy="22423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6220944" y="966541"/>
            <a:ext cx="0" cy="22423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V="1">
            <a:off x="142240" y="1420726"/>
            <a:ext cx="8874694" cy="88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142240" y="2355446"/>
            <a:ext cx="8874694" cy="88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V="1">
            <a:off x="140250" y="3208886"/>
            <a:ext cx="8874694" cy="88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図形グループ 52"/>
          <p:cNvGrpSpPr/>
          <p:nvPr/>
        </p:nvGrpSpPr>
        <p:grpSpPr>
          <a:xfrm>
            <a:off x="225740" y="2471115"/>
            <a:ext cx="8381012" cy="646331"/>
            <a:chOff x="225740" y="2521915"/>
            <a:chExt cx="8381012" cy="646331"/>
          </a:xfrm>
        </p:grpSpPr>
        <p:grpSp>
          <p:nvGrpSpPr>
            <p:cNvPr id="31" name="図形グループ 30"/>
            <p:cNvGrpSpPr/>
            <p:nvPr/>
          </p:nvGrpSpPr>
          <p:grpSpPr>
            <a:xfrm>
              <a:off x="225740" y="2521915"/>
              <a:ext cx="8381012" cy="646331"/>
              <a:chOff x="262835" y="1506220"/>
              <a:chExt cx="8381012" cy="646331"/>
            </a:xfrm>
          </p:grpSpPr>
          <p:sp>
            <p:nvSpPr>
              <p:cNvPr id="13" name="テキスト ボックス 12"/>
              <p:cNvSpPr txBox="1"/>
              <p:nvPr/>
            </p:nvSpPr>
            <p:spPr>
              <a:xfrm>
                <a:off x="262835" y="1506220"/>
                <a:ext cx="14806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 smtClean="0">
                    <a:latin typeface="Helvetica"/>
                    <a:cs typeface="Helvetica"/>
                  </a:rPr>
                  <a:t>mass</a:t>
                </a:r>
                <a:r>
                  <a:rPr kumimoji="1" lang="en-US" altLang="ja-JP" dirty="0" smtClean="0">
                    <a:latin typeface="Helvetica"/>
                    <a:cs typeface="Helvetica"/>
                  </a:rPr>
                  <a:t> of </a:t>
                </a:r>
              </a:p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planetesimal</a:t>
                </a:r>
                <a:endParaRPr kumimoji="1" lang="ja-JP" altLang="en-US" dirty="0">
                  <a:latin typeface="Helvetica"/>
                  <a:cs typeface="Helvetica"/>
                </a:endParaRPr>
              </a:p>
            </p:txBody>
          </p:sp>
          <p:pic>
            <p:nvPicPr>
              <p:cNvPr id="20" name="図 19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5056" y="1727809"/>
                <a:ext cx="1421077" cy="282269"/>
              </a:xfrm>
              <a:prstGeom prst="rect">
                <a:avLst/>
              </a:prstGeom>
            </p:spPr>
          </p:pic>
          <p:pic>
            <p:nvPicPr>
              <p:cNvPr id="21" name="図 20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7166" y="1733743"/>
                <a:ext cx="1946681" cy="301736"/>
              </a:xfrm>
              <a:prstGeom prst="rect">
                <a:avLst/>
              </a:prstGeom>
            </p:spPr>
          </p:pic>
        </p:grpSp>
        <p:pic>
          <p:nvPicPr>
            <p:cNvPr id="52" name="図 5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3391" y="2762972"/>
              <a:ext cx="1508678" cy="262802"/>
            </a:xfrm>
            <a:prstGeom prst="rect">
              <a:avLst/>
            </a:prstGeom>
          </p:spPr>
        </p:pic>
      </p:grpSp>
      <p:grpSp>
        <p:nvGrpSpPr>
          <p:cNvPr id="55" name="図形グループ 54"/>
          <p:cNvGrpSpPr/>
          <p:nvPr/>
        </p:nvGrpSpPr>
        <p:grpSpPr>
          <a:xfrm>
            <a:off x="225740" y="1577485"/>
            <a:ext cx="7863736" cy="646331"/>
            <a:chOff x="225740" y="1557165"/>
            <a:chExt cx="7863736" cy="646331"/>
          </a:xfrm>
        </p:grpSpPr>
        <p:grpSp>
          <p:nvGrpSpPr>
            <p:cNvPr id="29" name="図形グループ 28"/>
            <p:cNvGrpSpPr/>
            <p:nvPr/>
          </p:nvGrpSpPr>
          <p:grpSpPr>
            <a:xfrm>
              <a:off x="225740" y="1557165"/>
              <a:ext cx="7863736" cy="646331"/>
              <a:chOff x="317180" y="2409944"/>
              <a:chExt cx="7863736" cy="646331"/>
            </a:xfrm>
          </p:grpSpPr>
          <p:sp>
            <p:nvSpPr>
              <p:cNvPr id="12" name="テキスト ボックス 11"/>
              <p:cNvSpPr txBox="1"/>
              <p:nvPr/>
            </p:nvSpPr>
            <p:spPr>
              <a:xfrm>
                <a:off x="317180" y="2409944"/>
                <a:ext cx="1775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 smtClean="0">
                    <a:latin typeface="Helvetica"/>
                    <a:cs typeface="Helvetica"/>
                  </a:rPr>
                  <a:t>number</a:t>
                </a:r>
                <a:r>
                  <a:rPr kumimoji="1" lang="en-US" altLang="ja-JP" dirty="0" smtClean="0">
                    <a:latin typeface="Helvetica"/>
                    <a:cs typeface="Helvetica"/>
                  </a:rPr>
                  <a:t> of </a:t>
                </a:r>
              </a:p>
              <a:p>
                <a:r>
                  <a:rPr kumimoji="1" lang="en-US" altLang="ja-JP" dirty="0" smtClean="0">
                    <a:latin typeface="Helvetica"/>
                    <a:cs typeface="Helvetica"/>
                  </a:rPr>
                  <a:t>planetesimal</a:t>
                </a:r>
                <a:endParaRPr kumimoji="1" lang="ja-JP" altLang="en-US" dirty="0">
                  <a:latin typeface="Helvetica"/>
                  <a:cs typeface="Helvetica"/>
                </a:endParaRPr>
              </a:p>
            </p:txBody>
          </p:sp>
          <p:pic>
            <p:nvPicPr>
              <p:cNvPr id="25" name="図 24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1638" y="2638271"/>
                <a:ext cx="908176" cy="312491"/>
              </a:xfrm>
              <a:prstGeom prst="rect">
                <a:avLst/>
              </a:prstGeom>
            </p:spPr>
          </p:pic>
          <p:pic>
            <p:nvPicPr>
              <p:cNvPr id="26" name="図 25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2740" y="2638932"/>
                <a:ext cx="908176" cy="312491"/>
              </a:xfrm>
              <a:prstGeom prst="rect">
                <a:avLst/>
              </a:prstGeom>
            </p:spPr>
          </p:pic>
        </p:grpSp>
        <p:pic>
          <p:nvPicPr>
            <p:cNvPr id="54" name="図 53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786" y="1783808"/>
              <a:ext cx="976533" cy="312491"/>
            </a:xfrm>
            <a:prstGeom prst="rect">
              <a:avLst/>
            </a:prstGeom>
          </p:spPr>
        </p:pic>
      </p:grpSp>
      <p:sp>
        <p:nvSpPr>
          <p:cNvPr id="57" name="テキスト ボックス 56"/>
          <p:cNvSpPr txBox="1"/>
          <p:nvPr/>
        </p:nvSpPr>
        <p:spPr>
          <a:xfrm>
            <a:off x="5324791" y="4502110"/>
            <a:ext cx="257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Helvetica"/>
                <a:cs typeface="Helvetica"/>
              </a:rPr>
              <a:t>initial mass of tracer :</a:t>
            </a:r>
            <a:endParaRPr kumimoji="1" lang="ja-JP" altLang="en-US" b="1" dirty="0">
              <a:latin typeface="Helvetica"/>
              <a:cs typeface="Helvetica"/>
            </a:endParaRPr>
          </a:p>
        </p:txBody>
      </p:sp>
      <p:pic>
        <p:nvPicPr>
          <p:cNvPr id="58" name="図 5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55" y="4630801"/>
            <a:ext cx="520217" cy="213661"/>
          </a:xfrm>
          <a:prstGeom prst="rect">
            <a:avLst/>
          </a:prstGeom>
        </p:spPr>
      </p:pic>
      <p:pic>
        <p:nvPicPr>
          <p:cNvPr id="59" name="図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75" y="5208001"/>
            <a:ext cx="650271" cy="297267"/>
          </a:xfrm>
          <a:prstGeom prst="rect">
            <a:avLst/>
          </a:prstGeom>
        </p:spPr>
      </p:pic>
      <p:sp>
        <p:nvSpPr>
          <p:cNvPr id="60" name="テキスト ボックス 59"/>
          <p:cNvSpPr txBox="1"/>
          <p:nvPr/>
        </p:nvSpPr>
        <p:spPr>
          <a:xfrm>
            <a:off x="6035766" y="5175060"/>
            <a:ext cx="257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is not necessarily fixed.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067872" y="3506665"/>
            <a:ext cx="181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latin typeface="Helvetica"/>
                <a:cs typeface="Helvetica"/>
              </a:rPr>
              <a:t>particle</a:t>
            </a:r>
            <a:r>
              <a:rPr lang="en-US" altLang="ja-JP" b="1" dirty="0">
                <a:latin typeface="Helvetica"/>
                <a:cs typeface="Helvetica"/>
              </a:rPr>
              <a:t> </a:t>
            </a:r>
            <a:r>
              <a:rPr lang="en-US" altLang="ja-JP" b="1" dirty="0" smtClean="0">
                <a:latin typeface="Helvetica"/>
                <a:cs typeface="Helvetica"/>
              </a:rPr>
              <a:t>index :</a:t>
            </a:r>
            <a:endParaRPr kumimoji="1" lang="ja-JP" altLang="en-US" b="1" dirty="0">
              <a:latin typeface="Helvetica"/>
              <a:cs typeface="Helvetica"/>
            </a:endParaRPr>
          </a:p>
        </p:txBody>
      </p:sp>
      <p:pic>
        <p:nvPicPr>
          <p:cNvPr id="84" name="図 8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76" y="3604846"/>
            <a:ext cx="114300" cy="2159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244275" y="5659101"/>
            <a:ext cx="139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tracer mass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52870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Helvetica"/>
                <a:cs typeface="Helvetica"/>
              </a:rPr>
              <a:t>Method </a:t>
            </a:r>
            <a:r>
              <a:rPr lang="en-US" altLang="ja-JP" dirty="0" smtClean="0">
                <a:latin typeface="Helvetica"/>
                <a:cs typeface="Helvetica"/>
              </a:rPr>
              <a:t>2 - Neighbor Search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8</a:t>
            </a:fld>
            <a:endParaRPr kumimoji="1" lang="ja-JP" altLang="en-US"/>
          </a:p>
        </p:txBody>
      </p:sp>
      <p:grpSp>
        <p:nvGrpSpPr>
          <p:cNvPr id="16" name="図形グループ 15"/>
          <p:cNvGrpSpPr/>
          <p:nvPr/>
        </p:nvGrpSpPr>
        <p:grpSpPr>
          <a:xfrm>
            <a:off x="375921" y="822848"/>
            <a:ext cx="6380293" cy="2831916"/>
            <a:chOff x="375921" y="1285853"/>
            <a:chExt cx="6380293" cy="2831916"/>
          </a:xfrm>
        </p:grpSpPr>
        <p:pic>
          <p:nvPicPr>
            <p:cNvPr id="7" name="図 6" descr="Morishima2015_fig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21" y="1285853"/>
              <a:ext cx="4612640" cy="2677581"/>
            </a:xfrm>
            <a:prstGeom prst="rect">
              <a:avLst/>
            </a:prstGeom>
          </p:spPr>
        </p:pic>
        <p:sp>
          <p:nvSpPr>
            <p:cNvPr id="8" name="線吹き出し 1 (枠付き) 7"/>
            <p:cNvSpPr/>
            <p:nvPr/>
          </p:nvSpPr>
          <p:spPr>
            <a:xfrm>
              <a:off x="2213969" y="3809099"/>
              <a:ext cx="1820461" cy="308670"/>
            </a:xfrm>
            <a:prstGeom prst="borderCallout1">
              <a:avLst>
                <a:gd name="adj1" fmla="val -1250"/>
                <a:gd name="adj2" fmla="val 49698"/>
                <a:gd name="adj3" fmla="val -348714"/>
                <a:gd name="adj4" fmla="val 27969"/>
              </a:avLst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Helvetica"/>
                  <a:cs typeface="Helvetica"/>
                </a:rPr>
                <a:t>target </a:t>
              </a:r>
              <a:r>
                <a:rPr lang="en-US" altLang="ja-JP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tracer</a:t>
              </a:r>
              <a:r>
                <a:rPr lang="en-US" altLang="ja-JP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 </a:t>
              </a:r>
              <a:r>
                <a:rPr lang="en-US" altLang="ja-JP" i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i</a:t>
              </a:r>
              <a:endParaRPr lang="ja-JP" altLang="en-US" i="1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12" name="線吹き出し 1 (枠付き) 11"/>
            <p:cNvSpPr/>
            <p:nvPr/>
          </p:nvSpPr>
          <p:spPr>
            <a:xfrm>
              <a:off x="4456357" y="1391133"/>
              <a:ext cx="2299857" cy="615647"/>
            </a:xfrm>
            <a:prstGeom prst="borderCallout1">
              <a:avLst>
                <a:gd name="adj1" fmla="val 47455"/>
                <a:gd name="adj2" fmla="val -155"/>
                <a:gd name="adj3" fmla="val 166761"/>
                <a:gd name="adj4" fmla="val -31574"/>
              </a:avLst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Helvetica"/>
                  <a:cs typeface="Helvetica"/>
                </a:rPr>
                <a:t>interloping </a:t>
              </a:r>
              <a:r>
                <a:rPr lang="en-US" altLang="ja-JP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tracer</a:t>
              </a:r>
              <a:r>
                <a:rPr lang="en-US" altLang="ja-JP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 </a:t>
              </a:r>
              <a:r>
                <a:rPr lang="en-US" altLang="ja-JP" i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j</a:t>
              </a:r>
            </a:p>
            <a:p>
              <a:pPr algn="ctr"/>
              <a:r>
                <a:rPr lang="en-US" altLang="ja-JP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(</a:t>
              </a:r>
              <a:r>
                <a:rPr lang="en-US" altLang="ja-JP" b="1" dirty="0">
                  <a:solidFill>
                    <a:srgbClr val="000000"/>
                  </a:solidFill>
                  <a:latin typeface="Helvetica"/>
                  <a:cs typeface="Helvetica"/>
                </a:rPr>
                <a:t>interloper</a:t>
              </a:r>
              <a:r>
                <a:rPr lang="en-US" altLang="ja-JP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)</a:t>
              </a:r>
              <a:endParaRPr lang="ja-JP" altLang="en-US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43" name="正方形/長方形 42"/>
          <p:cNvSpPr/>
          <p:nvPr/>
        </p:nvSpPr>
        <p:spPr>
          <a:xfrm>
            <a:off x="4988561" y="1737332"/>
            <a:ext cx="3852611" cy="2660427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988561" y="2228879"/>
            <a:ext cx="2691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elvetica"/>
                <a:cs typeface="Helvetica"/>
              </a:rPr>
              <a:t>s</a:t>
            </a:r>
            <a:r>
              <a:rPr kumimoji="1" lang="en-US" altLang="ja-JP" dirty="0" smtClean="0">
                <a:latin typeface="Helvetica"/>
                <a:cs typeface="Helvetica"/>
              </a:rPr>
              <a:t>urface number </a:t>
            </a:r>
            <a:r>
              <a:rPr lang="en-US" altLang="ja-JP" dirty="0">
                <a:latin typeface="Helvetica"/>
                <a:cs typeface="Helvetica"/>
              </a:rPr>
              <a:t>d</a:t>
            </a:r>
            <a:r>
              <a:rPr kumimoji="1" lang="en-US" altLang="ja-JP" dirty="0" smtClean="0">
                <a:latin typeface="Helvetica"/>
                <a:cs typeface="Helvetica"/>
              </a:rPr>
              <a:t>ensity</a:t>
            </a:r>
            <a:r>
              <a:rPr lang="en-US" altLang="ja-JP" dirty="0" smtClean="0">
                <a:latin typeface="Helvetica"/>
                <a:cs typeface="Helvetica"/>
              </a:rPr>
              <a:t> </a:t>
            </a:r>
            <a:r>
              <a:rPr kumimoji="1" lang="en-US" altLang="ja-JP" dirty="0" smtClean="0">
                <a:latin typeface="Helvetica"/>
                <a:cs typeface="Helvetica"/>
              </a:rPr>
              <a:t>of interloper </a:t>
            </a:r>
            <a:r>
              <a:rPr kumimoji="1" lang="en-US" altLang="ja-JP" i="1" dirty="0" smtClean="0">
                <a:latin typeface="Helvetica"/>
                <a:cs typeface="Helvetica"/>
              </a:rPr>
              <a:t>j</a:t>
            </a:r>
            <a:r>
              <a:rPr lang="en-US" altLang="ja-JP" dirty="0" smtClean="0">
                <a:latin typeface="Helvetica"/>
                <a:cs typeface="Helvetica"/>
              </a:rPr>
              <a:t>  :</a:t>
            </a:r>
            <a:endParaRPr kumimoji="1" lang="ja-JP" altLang="en-US" i="1" dirty="0">
              <a:latin typeface="Helvetica"/>
              <a:cs typeface="Helvetica"/>
            </a:endParaRPr>
          </a:p>
        </p:txBody>
      </p:sp>
      <p:pic>
        <p:nvPicPr>
          <p:cNvPr id="19" name="図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46" y="1823111"/>
            <a:ext cx="1576861" cy="258767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760290" y="725760"/>
            <a:ext cx="9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region </a:t>
            </a:r>
            <a:r>
              <a:rPr kumimoji="1" lang="en-US" altLang="ja-JP" i="1" dirty="0" smtClean="0">
                <a:latin typeface="Helvetica"/>
                <a:cs typeface="Helvetica"/>
              </a:rPr>
              <a:t>i </a:t>
            </a:r>
            <a:endParaRPr kumimoji="1" lang="ja-JP" altLang="en-US" i="1" dirty="0">
              <a:latin typeface="Helvetica"/>
              <a:cs typeface="Helvetica"/>
            </a:endParaRPr>
          </a:p>
        </p:txBody>
      </p:sp>
      <p:pic>
        <p:nvPicPr>
          <p:cNvPr id="26" name="図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7" y="3558773"/>
            <a:ext cx="2432045" cy="748915"/>
          </a:xfrm>
          <a:prstGeom prst="rect">
            <a:avLst/>
          </a:prstGeom>
        </p:spPr>
      </p:pic>
      <p:sp>
        <p:nvSpPr>
          <p:cNvPr id="33" name="テキスト ボックス 32"/>
          <p:cNvSpPr txBox="1"/>
          <p:nvPr/>
        </p:nvSpPr>
        <p:spPr>
          <a:xfrm>
            <a:off x="4988561" y="1737333"/>
            <a:ext cx="196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Helvetica"/>
                <a:cs typeface="Helvetica"/>
              </a:rPr>
              <a:t>a</a:t>
            </a:r>
            <a:r>
              <a:rPr kumimoji="1" lang="en-US" altLang="ja-JP" dirty="0" smtClean="0">
                <a:latin typeface="Helvetica"/>
                <a:cs typeface="Helvetica"/>
              </a:rPr>
              <a:t>rea of region </a:t>
            </a:r>
            <a:r>
              <a:rPr lang="en-US" altLang="ja-JP" i="1" dirty="0" smtClean="0">
                <a:latin typeface="Helvetica"/>
                <a:cs typeface="Helvetica"/>
              </a:rPr>
              <a:t>i</a:t>
            </a:r>
            <a:r>
              <a:rPr lang="en-US" altLang="ja-JP" dirty="0" smtClean="0">
                <a:latin typeface="Helvetica"/>
                <a:cs typeface="Helvetica"/>
              </a:rPr>
              <a:t>  :</a:t>
            </a:r>
            <a:endParaRPr kumimoji="1" lang="ja-JP" altLang="en-US" i="1" dirty="0">
              <a:latin typeface="Helvetica"/>
              <a:cs typeface="Helvetica"/>
            </a:endParaRPr>
          </a:p>
        </p:txBody>
      </p:sp>
      <p:pic>
        <p:nvPicPr>
          <p:cNvPr id="34" name="図 3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18" y="2229749"/>
            <a:ext cx="1005681" cy="654101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4980535" y="2917806"/>
            <a:ext cx="280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Helvetica"/>
                <a:cs typeface="Helvetica"/>
              </a:rPr>
              <a:t>t</a:t>
            </a:r>
            <a:r>
              <a:rPr kumimoji="1" lang="en-US" altLang="ja-JP" dirty="0" smtClean="0">
                <a:latin typeface="Helvetica"/>
                <a:cs typeface="Helvetica"/>
              </a:rPr>
              <a:t>ypical radial length of gravitational influence :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41" name="図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40" y="3131359"/>
            <a:ext cx="993563" cy="25667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980535" y="3751705"/>
            <a:ext cx="133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Helvetica"/>
                <a:ea typeface="ヒラギノ角ゴ Pro W3"/>
                <a:cs typeface="Helvetica"/>
              </a:rPr>
              <a:t>Hill radius :</a:t>
            </a:r>
            <a:endParaRPr kumimoji="1" lang="ja-JP" altLang="en-US" dirty="0">
              <a:latin typeface="Helvetica"/>
              <a:ea typeface="ヒラギノ角ゴ Pro W3"/>
              <a:cs typeface="Helvetica"/>
            </a:endParaRPr>
          </a:p>
        </p:txBody>
      </p:sp>
      <p:pic>
        <p:nvPicPr>
          <p:cNvPr id="29" name="図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63" y="4884628"/>
            <a:ext cx="3385404" cy="1319439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4068067" y="5075548"/>
            <a:ext cx="314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for tracer - tracer interactions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068067" y="5731348"/>
            <a:ext cx="377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for sub-embryo - tracer interactions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32" name="図 3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63" y="4291925"/>
            <a:ext cx="1309016" cy="245990"/>
          </a:xfrm>
          <a:prstGeom prst="rect">
            <a:avLst/>
          </a:prstGeom>
        </p:spPr>
      </p:pic>
      <p:sp>
        <p:nvSpPr>
          <p:cNvPr id="42" name="テキスト ボックス 41"/>
          <p:cNvSpPr txBox="1"/>
          <p:nvPr/>
        </p:nvSpPr>
        <p:spPr>
          <a:xfrm>
            <a:off x="2143930" y="4248725"/>
            <a:ext cx="216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elvetica"/>
                <a:cs typeface="Helvetica"/>
              </a:rPr>
              <a:t>for almost all cases</a:t>
            </a:r>
            <a:endParaRPr kumimoji="1" lang="ja-JP" alt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325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/>
        </p:nvSpPr>
        <p:spPr>
          <a:xfrm>
            <a:off x="6553200" y="1115336"/>
            <a:ext cx="2287972" cy="296153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6623123" y="1170244"/>
            <a:ext cx="2118315" cy="2797952"/>
            <a:chOff x="6227477" y="775449"/>
            <a:chExt cx="2118315" cy="2797952"/>
          </a:xfrm>
        </p:grpSpPr>
        <p:sp>
          <p:nvSpPr>
            <p:cNvPr id="18" name="テキスト ボックス 17"/>
            <p:cNvSpPr txBox="1"/>
            <p:nvPr/>
          </p:nvSpPr>
          <p:spPr>
            <a:xfrm>
              <a:off x="6227477" y="1144781"/>
              <a:ext cx="146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eccentricity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27477" y="1530657"/>
              <a:ext cx="1339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inclination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227477" y="1905029"/>
              <a:ext cx="1412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smtClean="0">
                  <a:latin typeface="Helvetica"/>
                  <a:cs typeface="Helvetica"/>
                </a:rPr>
                <a:t>longitude of pericenter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6230340" y="2551360"/>
              <a:ext cx="1926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longitude of ascending node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227477" y="3204069"/>
              <a:ext cx="1891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mean longitude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6227477" y="775449"/>
              <a:ext cx="178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semimajor axis: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24" name="図 2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04" y="2296289"/>
              <a:ext cx="248588" cy="137152"/>
            </a:xfrm>
            <a:prstGeom prst="rect">
              <a:avLst/>
            </a:prstGeom>
          </p:spPr>
        </p:pic>
        <p:pic>
          <p:nvPicPr>
            <p:cNvPr id="25" name="図 2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576" y="2904433"/>
              <a:ext cx="205728" cy="231444"/>
            </a:xfrm>
            <a:prstGeom prst="rect">
              <a:avLst/>
            </a:prstGeom>
          </p:spPr>
        </p:pic>
        <p:pic>
          <p:nvPicPr>
            <p:cNvPr id="26" name="図 2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909" y="3327343"/>
              <a:ext cx="162868" cy="222872"/>
            </a:xfrm>
            <a:prstGeom prst="rect">
              <a:avLst/>
            </a:prstGeom>
          </p:spPr>
        </p:pic>
        <p:pic>
          <p:nvPicPr>
            <p:cNvPr id="27" name="図 2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602" y="888864"/>
              <a:ext cx="145724" cy="145724"/>
            </a:xfrm>
            <a:prstGeom prst="rect">
              <a:avLst/>
            </a:prstGeom>
          </p:spPr>
        </p:pic>
        <p:pic>
          <p:nvPicPr>
            <p:cNvPr id="28" name="図 2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6984" y="1277688"/>
              <a:ext cx="128580" cy="145724"/>
            </a:xfrm>
            <a:prstGeom prst="rect">
              <a:avLst/>
            </a:prstGeom>
          </p:spPr>
        </p:pic>
        <p:pic>
          <p:nvPicPr>
            <p:cNvPr id="29" name="図 2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371" y="1633098"/>
              <a:ext cx="94292" cy="222872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dirty="0">
                <a:latin typeface="Helvetica"/>
                <a:cs typeface="Helvetica"/>
              </a:rPr>
              <a:t>Method </a:t>
            </a:r>
            <a:r>
              <a:rPr lang="en-US" altLang="ja-JP" sz="3200" dirty="0" smtClean="0">
                <a:latin typeface="Helvetica"/>
                <a:cs typeface="Helvetica"/>
              </a:rPr>
              <a:t>3 - Assumptions for Statistical Routine</a:t>
            </a:r>
            <a:endParaRPr kumimoji="1" lang="ja-JP" altLang="en-US" sz="32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2017/05/02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若手ゼミ１周目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EB8B-044C-B542-BBAD-D1F49755EE7A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73893" y="105408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dirty="0" smtClean="0">
                <a:latin typeface="Helvetica"/>
                <a:cs typeface="Helvetica"/>
              </a:rPr>
              <a:t>Hill’s approximation (Hill, 1878)</a:t>
            </a:r>
            <a:endParaRPr kumimoji="1" lang="ja-JP" altLang="en-US" dirty="0">
              <a:latin typeface="Helvetica"/>
              <a:cs typeface="Helvetica"/>
            </a:endParaRPr>
          </a:p>
        </p:txBody>
      </p:sp>
      <p:pic>
        <p:nvPicPr>
          <p:cNvPr id="8" name="図 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21" y="1974109"/>
            <a:ext cx="2306608" cy="324633"/>
          </a:xfrm>
          <a:prstGeom prst="rect">
            <a:avLst/>
          </a:prstGeom>
        </p:spPr>
      </p:pic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21" y="2372612"/>
            <a:ext cx="3220708" cy="324633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21" y="1564460"/>
            <a:ext cx="2451839" cy="324633"/>
          </a:xfrm>
          <a:prstGeom prst="rect">
            <a:avLst/>
          </a:prstGeom>
        </p:spPr>
      </p:pic>
      <p:grpSp>
        <p:nvGrpSpPr>
          <p:cNvPr id="17" name="図形グループ 16"/>
          <p:cNvGrpSpPr/>
          <p:nvPr/>
        </p:nvGrpSpPr>
        <p:grpSpPr>
          <a:xfrm>
            <a:off x="673893" y="3166840"/>
            <a:ext cx="5140598" cy="646331"/>
            <a:chOff x="673894" y="3013724"/>
            <a:chExt cx="5140598" cy="646331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673894" y="3013724"/>
              <a:ext cx="5140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kumimoji="1" lang="en-US" altLang="ja-JP" dirty="0" smtClean="0">
                  <a:latin typeface="Helvetica"/>
                  <a:cs typeface="Helvetica"/>
                </a:rPr>
                <a:t>       &amp;                       are uniformly distributed over the region </a:t>
              </a:r>
              <a:r>
                <a:rPr kumimoji="1" lang="en-US" altLang="ja-JP" i="1" dirty="0" smtClean="0">
                  <a:latin typeface="Helvetica"/>
                  <a:cs typeface="Helvetica"/>
                </a:rPr>
                <a:t>i</a:t>
              </a:r>
              <a:r>
                <a:rPr kumimoji="1" lang="en-US" altLang="ja-JP" dirty="0" smtClean="0">
                  <a:latin typeface="Helvetica"/>
                  <a:cs typeface="Helvetica"/>
                </a:rPr>
                <a:t>.</a:t>
              </a:r>
            </a:p>
          </p:txBody>
        </p:sp>
        <p:pic>
          <p:nvPicPr>
            <p:cNvPr id="12" name="図 11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549" y="3084998"/>
              <a:ext cx="322692" cy="306144"/>
            </a:xfrm>
            <a:prstGeom prst="rect">
              <a:avLst/>
            </a:prstGeom>
          </p:spPr>
        </p:pic>
        <p:pic>
          <p:nvPicPr>
            <p:cNvPr id="14" name="図 13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237" y="3078708"/>
              <a:ext cx="1248386" cy="307935"/>
            </a:xfrm>
            <a:prstGeom prst="rect">
              <a:avLst/>
            </a:prstGeom>
          </p:spPr>
        </p:pic>
      </p:grpSp>
      <p:grpSp>
        <p:nvGrpSpPr>
          <p:cNvPr id="37" name="図形グループ 36"/>
          <p:cNvGrpSpPr/>
          <p:nvPr/>
        </p:nvGrpSpPr>
        <p:grpSpPr>
          <a:xfrm>
            <a:off x="673893" y="4239140"/>
            <a:ext cx="5268150" cy="646331"/>
            <a:chOff x="751650" y="3885974"/>
            <a:chExt cx="5268150" cy="646331"/>
          </a:xfrm>
        </p:grpSpPr>
        <p:sp>
          <p:nvSpPr>
            <p:cNvPr id="32" name="テキスト ボックス 31"/>
            <p:cNvSpPr txBox="1"/>
            <p:nvPr/>
          </p:nvSpPr>
          <p:spPr>
            <a:xfrm>
              <a:off x="751650" y="3885974"/>
              <a:ext cx="5268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kumimoji="1" lang="en-US" altLang="ja-JP" dirty="0" smtClean="0">
                  <a:latin typeface="Helvetica"/>
                  <a:cs typeface="Helvetica"/>
                </a:rPr>
                <a:t>      &amp;        </a:t>
              </a:r>
              <a:r>
                <a:rPr lang="en-US" altLang="ja-JP" dirty="0" smtClean="0">
                  <a:latin typeface="Helvetica"/>
                  <a:cs typeface="Helvetica"/>
                </a:rPr>
                <a:t>change </a:t>
              </a:r>
              <a:r>
                <a:rPr lang="en-US" altLang="ja-JP" dirty="0">
                  <a:latin typeface="Helvetica"/>
                  <a:cs typeface="Helvetica"/>
                </a:rPr>
                <a:t>randomly and large enough on evolution timescales </a:t>
              </a:r>
              <a:r>
                <a:rPr lang="en-US" altLang="ja-JP" dirty="0" smtClean="0">
                  <a:latin typeface="Helvetica"/>
                  <a:cs typeface="Helvetica"/>
                </a:rPr>
                <a:t>of       </a:t>
              </a:r>
              <a:r>
                <a:rPr lang="en-US" altLang="ja-JP" dirty="0">
                  <a:latin typeface="Helvetica"/>
                  <a:cs typeface="Helvetica"/>
                </a:rPr>
                <a:t>and </a:t>
              </a:r>
              <a:r>
                <a:rPr lang="en-US" altLang="ja-JP" dirty="0" smtClean="0">
                  <a:latin typeface="Helvetica"/>
                  <a:cs typeface="Helvetica"/>
                </a:rPr>
                <a:t>     .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33" name="図 32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963" y="4285730"/>
              <a:ext cx="212750" cy="187220"/>
            </a:xfrm>
            <a:prstGeom prst="rect">
              <a:avLst/>
            </a:prstGeom>
          </p:spPr>
        </p:pic>
        <p:pic>
          <p:nvPicPr>
            <p:cNvPr id="34" name="図 33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8400" y="4235060"/>
              <a:ext cx="178710" cy="263810"/>
            </a:xfrm>
            <a:prstGeom prst="rect">
              <a:avLst/>
            </a:prstGeom>
          </p:spPr>
        </p:pic>
        <p:pic>
          <p:nvPicPr>
            <p:cNvPr id="35" name="図 34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549" y="4021920"/>
              <a:ext cx="323380" cy="187220"/>
            </a:xfrm>
            <a:prstGeom prst="rect">
              <a:avLst/>
            </a:prstGeom>
          </p:spPr>
        </p:pic>
        <p:pic>
          <p:nvPicPr>
            <p:cNvPr id="36" name="図 35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339" y="3936966"/>
              <a:ext cx="289340" cy="272320"/>
            </a:xfrm>
            <a:prstGeom prst="rect">
              <a:avLst/>
            </a:prstGeom>
          </p:spPr>
        </p:pic>
      </p:grpSp>
      <p:sp>
        <p:nvSpPr>
          <p:cNvPr id="44" name="正方形/長方形 43"/>
          <p:cNvSpPr/>
          <p:nvPr/>
        </p:nvSpPr>
        <p:spPr>
          <a:xfrm>
            <a:off x="6271310" y="4375086"/>
            <a:ext cx="2569862" cy="738663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  <a:ln w="190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2" name="図形グループ 41"/>
          <p:cNvGrpSpPr/>
          <p:nvPr/>
        </p:nvGrpSpPr>
        <p:grpSpPr>
          <a:xfrm>
            <a:off x="6301887" y="4375086"/>
            <a:ext cx="2414474" cy="738664"/>
            <a:chOff x="6178938" y="3265165"/>
            <a:chExt cx="2414474" cy="738664"/>
          </a:xfrm>
        </p:grpSpPr>
        <p:sp>
          <p:nvSpPr>
            <p:cNvPr id="38" name="テキスト ボックス 37"/>
            <p:cNvSpPr txBox="1"/>
            <p:nvPr/>
          </p:nvSpPr>
          <p:spPr>
            <a:xfrm>
              <a:off x="6178938" y="3265165"/>
              <a:ext cx="2173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target tracer index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39" name="図 38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422" y="3370037"/>
              <a:ext cx="107990" cy="203980"/>
            </a:xfrm>
            <a:prstGeom prst="rect">
              <a:avLst/>
            </a:prstGeom>
          </p:spPr>
        </p:pic>
        <p:sp>
          <p:nvSpPr>
            <p:cNvPr id="40" name="テキスト ボックス 39"/>
            <p:cNvSpPr txBox="1"/>
            <p:nvPr/>
          </p:nvSpPr>
          <p:spPr>
            <a:xfrm>
              <a:off x="6460828" y="3634497"/>
              <a:ext cx="189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latin typeface="Helvetica"/>
                  <a:cs typeface="Helvetica"/>
                </a:rPr>
                <a:t>interloper index :</a:t>
              </a:r>
              <a:endParaRPr kumimoji="1" lang="ja-JP" altLang="en-US" dirty="0">
                <a:latin typeface="Helvetica"/>
                <a:cs typeface="Helvetica"/>
              </a:endParaRPr>
            </a:p>
          </p:txBody>
        </p:sp>
        <p:pic>
          <p:nvPicPr>
            <p:cNvPr id="41" name="図 40" descr="latex-image-1.pdf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4615" y="3749472"/>
              <a:ext cx="117711" cy="225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85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1860</Words>
  <Application>Microsoft Macintosh PowerPoint</Application>
  <PresentationFormat>画面に合わせる (4:3)</PresentationFormat>
  <Paragraphs>309</Paragraphs>
  <Slides>33</Slides>
  <Notes>0</Notes>
  <HiddenSlides>3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4" baseType="lpstr">
      <vt:lpstr>ホワイト</vt:lpstr>
      <vt:lpstr>A particle-based hybrid code for planet formation</vt:lpstr>
      <vt:lpstr>Contents</vt:lpstr>
      <vt:lpstr>Background</vt:lpstr>
      <vt:lpstr>地球型惑星形成後期における衝突•破壊の重要性</vt:lpstr>
      <vt:lpstr>自分の研究とのつながり</vt:lpstr>
      <vt:lpstr>Abstract of Morishima(2015)</vt:lpstr>
      <vt:lpstr>Method 1 - Particle Classes</vt:lpstr>
      <vt:lpstr>Method 2 - Neighbor Search</vt:lpstr>
      <vt:lpstr>Method 3 - Assumptions for Statistical Routine</vt:lpstr>
      <vt:lpstr>Method 4 - Judgement of Collision</vt:lpstr>
      <vt:lpstr>Method 5 - Mass &amp; Orbit Changes due to Merging </vt:lpstr>
      <vt:lpstr>Test 1- Collision</vt:lpstr>
      <vt:lpstr>Test 2 - Scattering</vt:lpstr>
      <vt:lpstr>Test 2 - Scattering</vt:lpstr>
      <vt:lpstr>Test 3 - Migration</vt:lpstr>
      <vt:lpstr>Test 3 - Migration</vt:lpstr>
      <vt:lpstr>Test 4 - Runaway</vt:lpstr>
      <vt:lpstr>Test 4 - Runaway</vt:lpstr>
      <vt:lpstr>Test 4 - Runaway</vt:lpstr>
      <vt:lpstr>Conclusion</vt:lpstr>
      <vt:lpstr>PowerPoint プレゼンテーション</vt:lpstr>
      <vt:lpstr>地球型惑星形成後期における衝突•破壊の重要性</vt:lpstr>
      <vt:lpstr>Method 5 - Mass &amp; Orbit Changes due to Merging </vt:lpstr>
      <vt:lpstr>Test of the hybrid code</vt:lpstr>
      <vt:lpstr>Test 5 - Terrestrial</vt:lpstr>
      <vt:lpstr>Test 5 - Terrestrial</vt:lpstr>
      <vt:lpstr>Test 5 - Terrestrial</vt:lpstr>
      <vt:lpstr>Test 5 - Terrestrial</vt:lpstr>
      <vt:lpstr>Test 6 - Jovian</vt:lpstr>
      <vt:lpstr>Test 6 - Jovian</vt:lpstr>
      <vt:lpstr>Method 6 - Viscos Stirring &amp; Dynamical Friction</vt:lpstr>
      <vt:lpstr>Method 7 - Treatments of Sub-Embryos</vt:lpstr>
      <vt:lpstr>Method 9 – Global Gravitational Force of Tracers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ハイブリッドコードを用いたN体計算</dc:title>
  <dc:subject/>
  <dc:creator>Isoya Kazuhide</dc:creator>
  <cp:keywords/>
  <dc:description/>
  <cp:lastModifiedBy>Isoya Kazuhide</cp:lastModifiedBy>
  <cp:revision>737</cp:revision>
  <cp:lastPrinted>2017-05-02T04:53:52Z</cp:lastPrinted>
  <dcterms:created xsi:type="dcterms:W3CDTF">2017-04-26T05:09:29Z</dcterms:created>
  <dcterms:modified xsi:type="dcterms:W3CDTF">2017-07-04T14:55:56Z</dcterms:modified>
  <cp:category/>
</cp:coreProperties>
</file>